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713369D-4FF7-41BD-9249-5167D8542958}" type="datetimeFigureOut">
              <a:rPr lang="en-US" smtClean="0"/>
              <a:t>11/28/2016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4FFAEA5-0FC4-47CF-9943-544BA7FA2AE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3369D-4FF7-41BD-9249-5167D854295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3369D-4FF7-41BD-9249-5167D854295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3369D-4FF7-41BD-9249-5167D854295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3369D-4FF7-41BD-9249-5167D854295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713369D-4FF7-41BD-9249-5167D854295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FAEA5-0FC4-47CF-9943-544BA7FA2AE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13369D-4FF7-41BD-9249-5167D8542958}"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3369D-4FF7-41BD-9249-5167D8542958}"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3369D-4FF7-41BD-9249-5167D8542958}"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713369D-4FF7-41BD-9249-5167D8542958}" type="datetimeFigureOut">
              <a:rPr lang="en-US" smtClean="0"/>
              <a:t>11/28/2016</a:t>
            </a:fld>
            <a:endParaRPr lang="en-US"/>
          </a:p>
        </p:txBody>
      </p:sp>
      <p:sp>
        <p:nvSpPr>
          <p:cNvPr id="7" name="Slide Number Placeholder 6"/>
          <p:cNvSpPr>
            <a:spLocks noGrp="1"/>
          </p:cNvSpPr>
          <p:nvPr>
            <p:ph type="sldNum" sz="quarter" idx="12"/>
          </p:nvPr>
        </p:nvSpPr>
        <p:spPr/>
        <p:txBody>
          <a:bodyPr/>
          <a:lstStyle/>
          <a:p>
            <a:fld id="{E4FFAEA5-0FC4-47CF-9943-544BA7FA2AE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3369D-4FF7-41BD-9249-5167D8542958}" type="datetimeFigureOut">
              <a:rPr lang="en-US" smtClean="0"/>
              <a:t>11/28/2016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4FFAEA5-0FC4-47CF-9943-544BA7FA2A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713369D-4FF7-41BD-9249-5167D8542958}" type="datetimeFigureOut">
              <a:rPr lang="en-US" smtClean="0"/>
              <a:t>11/28/2016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4FFAEA5-0FC4-47CF-9943-544BA7FA2A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Afro-Brazilian Instruments</a:t>
            </a:r>
            <a:endParaRPr lang="en-US" dirty="0"/>
          </a:p>
        </p:txBody>
      </p:sp>
      <p:sp>
        <p:nvSpPr>
          <p:cNvPr id="3" name="Subtitle 2"/>
          <p:cNvSpPr>
            <a:spLocks noGrp="1"/>
          </p:cNvSpPr>
          <p:nvPr>
            <p:ph type="subTitle" idx="1"/>
          </p:nvPr>
        </p:nvSpPr>
        <p:spPr/>
        <p:txBody>
          <a:bodyPr/>
          <a:lstStyle/>
          <a:p>
            <a:r>
              <a:rPr lang="en-US" dirty="0" smtClean="0"/>
              <a:t>Regina </a:t>
            </a:r>
            <a:r>
              <a:rPr lang="en-US" smtClean="0"/>
              <a:t>Elamri</a:t>
            </a:r>
            <a:endParaRPr lang="en-US"/>
          </a:p>
        </p:txBody>
      </p:sp>
    </p:spTree>
    <p:extLst>
      <p:ext uri="{BB962C8B-B14F-4D97-AF65-F5344CB8AC3E}">
        <p14:creationId xmlns:p14="http://schemas.microsoft.com/office/powerpoint/2010/main" val="2917170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US" dirty="0" smtClean="0"/>
              <a:t>Make Your </a:t>
            </a:r>
            <a:r>
              <a:rPr lang="en-US" dirty="0"/>
              <a:t>Own </a:t>
            </a:r>
            <a:r>
              <a:rPr lang="en-US" dirty="0" err="1"/>
              <a:t>Ganzá</a:t>
            </a:r>
            <a:r>
              <a:rPr lang="en-US" dirty="0"/>
              <a:t>!</a:t>
            </a:r>
          </a:p>
        </p:txBody>
      </p:sp>
      <p:sp>
        <p:nvSpPr>
          <p:cNvPr id="3" name="Content Placeholder 2"/>
          <p:cNvSpPr>
            <a:spLocks noGrp="1"/>
          </p:cNvSpPr>
          <p:nvPr>
            <p:ph idx="1"/>
          </p:nvPr>
        </p:nvSpPr>
        <p:spPr>
          <a:xfrm>
            <a:off x="1043492" y="1981200"/>
            <a:ext cx="6777317" cy="3851429"/>
          </a:xfrm>
        </p:spPr>
        <p:txBody>
          <a:bodyPr>
            <a:noAutofit/>
          </a:bodyPr>
          <a:lstStyle/>
          <a:p>
            <a:pPr marL="0" indent="0">
              <a:buNone/>
            </a:pPr>
            <a:r>
              <a:rPr lang="en-US" sz="3200" dirty="0" smtClean="0"/>
              <a:t>Fill your pop can with a variety of </a:t>
            </a:r>
            <a:r>
              <a:rPr lang="en-US" sz="3200" dirty="0"/>
              <a:t>dried rice or beans in order to change the sound of your </a:t>
            </a:r>
            <a:r>
              <a:rPr lang="en-US" sz="3200" dirty="0" err="1" smtClean="0"/>
              <a:t>ganzá</a:t>
            </a:r>
            <a:r>
              <a:rPr lang="en-US" sz="3200" dirty="0" smtClean="0"/>
              <a:t>.</a:t>
            </a:r>
            <a:endParaRPr lang="en-US" sz="3200" dirty="0"/>
          </a:p>
          <a:p>
            <a:pPr marL="0" indent="0">
              <a:buNone/>
            </a:pPr>
            <a:r>
              <a:rPr lang="en-US" sz="3200" dirty="0" smtClean="0"/>
              <a:t>When you’re done, we’ll tape the opening shut. </a:t>
            </a:r>
            <a:endParaRPr lang="en-US" sz="3200" dirty="0"/>
          </a:p>
          <a:p>
            <a:pPr marL="0" indent="0">
              <a:buNone/>
            </a:pPr>
            <a:r>
              <a:rPr lang="en-US" sz="3200" dirty="0" smtClean="0"/>
              <a:t>Then you can decorate the outside of your can with colored paper and stickers.</a:t>
            </a:r>
            <a:endParaRPr lang="en-US" sz="3200" dirty="0"/>
          </a:p>
        </p:txBody>
      </p:sp>
    </p:spTree>
    <p:extLst>
      <p:ext uri="{BB962C8B-B14F-4D97-AF65-F5344CB8AC3E}">
        <p14:creationId xmlns:p14="http://schemas.microsoft.com/office/powerpoint/2010/main" val="374107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Afro-Brazilian Instruments</a:t>
            </a:r>
            <a:endParaRPr lang="en-US" dirty="0"/>
          </a:p>
        </p:txBody>
      </p:sp>
      <p:sp>
        <p:nvSpPr>
          <p:cNvPr id="3" name="Content Placeholder 2"/>
          <p:cNvSpPr>
            <a:spLocks noGrp="1"/>
          </p:cNvSpPr>
          <p:nvPr>
            <p:ph idx="1"/>
          </p:nvPr>
        </p:nvSpPr>
        <p:spPr>
          <a:xfrm>
            <a:off x="510241" y="2336873"/>
            <a:ext cx="7210396" cy="4043607"/>
          </a:xfrm>
          <a:solidFill>
            <a:schemeClr val="tx1"/>
          </a:solidFill>
        </p:spPr>
        <p:txBody>
          <a:bodyPr>
            <a:normAutofit fontScale="92500" lnSpcReduction="10000"/>
          </a:bodyPr>
          <a:lstStyle/>
          <a:p>
            <a:r>
              <a:rPr lang="en-US" dirty="0" smtClean="0">
                <a:solidFill>
                  <a:schemeClr val="bg1"/>
                </a:solidFill>
                <a:effectLst/>
              </a:rPr>
              <a:t>Most Brazilian musical instruments came from Portuguese, native Brazilian, and African ancestors and still retain original characteristics</a:t>
            </a:r>
          </a:p>
          <a:p>
            <a:endParaRPr lang="en-US" dirty="0">
              <a:solidFill>
                <a:schemeClr val="bg1"/>
              </a:solidFill>
              <a:effectLst/>
            </a:endParaRPr>
          </a:p>
          <a:p>
            <a:r>
              <a:rPr lang="en-US" dirty="0" smtClean="0">
                <a:solidFill>
                  <a:schemeClr val="bg1"/>
                </a:solidFill>
                <a:effectLst/>
              </a:rPr>
              <a:t>These instruments help give Brazilian music it’s unique sound</a:t>
            </a:r>
          </a:p>
          <a:p>
            <a:endParaRPr lang="en-US" dirty="0">
              <a:solidFill>
                <a:schemeClr val="bg1"/>
              </a:solidFill>
              <a:effectLst/>
            </a:endParaRPr>
          </a:p>
          <a:p>
            <a:r>
              <a:rPr lang="en-US" dirty="0" smtClean="0">
                <a:solidFill>
                  <a:schemeClr val="bg1"/>
                </a:solidFill>
                <a:effectLst/>
              </a:rPr>
              <a:t>Brazilian music</a:t>
            </a:r>
          </a:p>
          <a:p>
            <a:pPr lvl="1"/>
            <a:r>
              <a:rPr lang="en-US" dirty="0" smtClean="0">
                <a:solidFill>
                  <a:schemeClr val="bg1"/>
                </a:solidFill>
                <a:effectLst/>
              </a:rPr>
              <a:t>Samba</a:t>
            </a:r>
          </a:p>
          <a:p>
            <a:pPr lvl="1"/>
            <a:r>
              <a:rPr lang="en-US" dirty="0" err="1" smtClean="0">
                <a:solidFill>
                  <a:schemeClr val="bg1"/>
                </a:solidFill>
                <a:effectLst/>
              </a:rPr>
              <a:t>Bossa</a:t>
            </a:r>
            <a:r>
              <a:rPr lang="en-US" dirty="0" smtClean="0">
                <a:solidFill>
                  <a:schemeClr val="bg1"/>
                </a:solidFill>
                <a:effectLst/>
              </a:rPr>
              <a:t> nova</a:t>
            </a:r>
          </a:p>
          <a:p>
            <a:pPr lvl="1"/>
            <a:r>
              <a:rPr lang="en-US" dirty="0" err="1" smtClean="0">
                <a:solidFill>
                  <a:schemeClr val="bg1"/>
                </a:solidFill>
                <a:effectLst/>
              </a:rPr>
              <a:t>Modinha</a:t>
            </a:r>
            <a:endParaRPr lang="en-US" dirty="0">
              <a:solidFill>
                <a:schemeClr val="bg1"/>
              </a:solidFill>
              <a:effectLst/>
            </a:endParaRPr>
          </a:p>
        </p:txBody>
      </p:sp>
    </p:spTree>
    <p:extLst>
      <p:ext uri="{BB962C8B-B14F-4D97-AF65-F5344CB8AC3E}">
        <p14:creationId xmlns:p14="http://schemas.microsoft.com/office/powerpoint/2010/main" val="75033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Afoxe</a:t>
            </a:r>
            <a:endParaRPr lang="en-US" dirty="0"/>
          </a:p>
        </p:txBody>
      </p:sp>
      <p:sp>
        <p:nvSpPr>
          <p:cNvPr id="3" name="Content Placeholder 2"/>
          <p:cNvSpPr>
            <a:spLocks noGrp="1"/>
          </p:cNvSpPr>
          <p:nvPr>
            <p:ph idx="1"/>
          </p:nvPr>
        </p:nvSpPr>
        <p:spPr>
          <a:xfrm>
            <a:off x="510241" y="2336871"/>
            <a:ext cx="4069508" cy="4043607"/>
          </a:xfrm>
          <a:solidFill>
            <a:schemeClr val="tx1"/>
          </a:solidFill>
        </p:spPr>
        <p:txBody>
          <a:bodyPr>
            <a:noAutofit/>
          </a:bodyPr>
          <a:lstStyle/>
          <a:p>
            <a:pPr marL="0" indent="0" algn="ctr">
              <a:buNone/>
            </a:pPr>
            <a:r>
              <a:rPr lang="en-US" sz="2000" dirty="0">
                <a:solidFill>
                  <a:schemeClr val="bg1"/>
                </a:solidFill>
              </a:rPr>
              <a:t>The </a:t>
            </a:r>
            <a:r>
              <a:rPr lang="en-US" sz="2000" dirty="0" err="1">
                <a:solidFill>
                  <a:schemeClr val="bg1"/>
                </a:solidFill>
              </a:rPr>
              <a:t>afoxé</a:t>
            </a:r>
            <a:r>
              <a:rPr lang="en-US" sz="2000" dirty="0">
                <a:solidFill>
                  <a:schemeClr val="bg1"/>
                </a:solidFill>
              </a:rPr>
              <a:t> is a traditional Brazilian instrument and is of African origin. This Afro-Brazilian musical instrument consists of a gourd (</a:t>
            </a:r>
            <a:r>
              <a:rPr lang="en-US" sz="2000" dirty="0" err="1">
                <a:solidFill>
                  <a:schemeClr val="bg1"/>
                </a:solidFill>
              </a:rPr>
              <a:t>cabaça</a:t>
            </a:r>
            <a:r>
              <a:rPr lang="en-US" sz="2000" dirty="0">
                <a:solidFill>
                  <a:schemeClr val="bg1"/>
                </a:solidFill>
              </a:rPr>
              <a:t>) wrapped in a net in which beads or small plastic balls are threaded. The instrument is shaken to create its unique musical sound</a:t>
            </a:r>
            <a:endParaRPr lang="en-US" sz="2000" dirty="0">
              <a:solidFill>
                <a:schemeClr val="bg1"/>
              </a:solidFill>
              <a:effectLst/>
            </a:endParaRPr>
          </a:p>
        </p:txBody>
      </p:sp>
      <p:pic>
        <p:nvPicPr>
          <p:cNvPr id="1026" name="Picture 2" descr="mage result for afox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6322" y="2487013"/>
            <a:ext cx="37433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30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353" y="533400"/>
            <a:ext cx="7024744" cy="685800"/>
          </a:xfrm>
        </p:spPr>
        <p:txBody>
          <a:bodyPr>
            <a:normAutofit fontScale="90000"/>
          </a:bodyPr>
          <a:lstStyle/>
          <a:p>
            <a:r>
              <a:rPr lang="en-US" dirty="0" err="1" smtClean="0"/>
              <a:t>Agogô</a:t>
            </a:r>
            <a:endParaRPr lang="en-US" dirty="0"/>
          </a:p>
        </p:txBody>
      </p:sp>
      <p:sp>
        <p:nvSpPr>
          <p:cNvPr id="3" name="Content Placeholder 2"/>
          <p:cNvSpPr>
            <a:spLocks noGrp="1"/>
          </p:cNvSpPr>
          <p:nvPr>
            <p:ph idx="1"/>
          </p:nvPr>
        </p:nvSpPr>
        <p:spPr>
          <a:xfrm>
            <a:off x="533400" y="1295400"/>
            <a:ext cx="4743772" cy="5105400"/>
          </a:xfrm>
          <a:solidFill>
            <a:schemeClr val="tx1"/>
          </a:solidFill>
        </p:spPr>
        <p:txBody>
          <a:bodyPr>
            <a:noAutofit/>
          </a:bodyPr>
          <a:lstStyle/>
          <a:p>
            <a:pPr marL="0" indent="0" algn="ctr">
              <a:buNone/>
            </a:pPr>
            <a:r>
              <a:rPr lang="en-US" sz="2000" dirty="0">
                <a:solidFill>
                  <a:schemeClr val="bg1"/>
                </a:solidFill>
              </a:rPr>
              <a:t>An </a:t>
            </a:r>
            <a:r>
              <a:rPr lang="en-US" sz="2000" dirty="0" err="1">
                <a:solidFill>
                  <a:schemeClr val="bg1"/>
                </a:solidFill>
              </a:rPr>
              <a:t>agogô</a:t>
            </a:r>
            <a:r>
              <a:rPr lang="en-US" sz="2000" dirty="0">
                <a:solidFill>
                  <a:schemeClr val="bg1"/>
                </a:solidFill>
              </a:rPr>
              <a:t> is also of African origin and is a single or multiple bells that is traditionally used in samba percussion ensembles. The </a:t>
            </a:r>
            <a:r>
              <a:rPr lang="en-US" sz="2000" dirty="0" err="1">
                <a:solidFill>
                  <a:schemeClr val="bg1"/>
                </a:solidFill>
              </a:rPr>
              <a:t>agogô</a:t>
            </a:r>
            <a:r>
              <a:rPr lang="en-US" sz="2000" dirty="0">
                <a:solidFill>
                  <a:schemeClr val="bg1"/>
                </a:solidFill>
              </a:rPr>
              <a:t> has the highest pitch of any of the samba percussion instruments and is the oldest musical instrument used in samba </a:t>
            </a:r>
            <a:r>
              <a:rPr lang="en-US" sz="2000" dirty="0" smtClean="0">
                <a:solidFill>
                  <a:schemeClr val="bg1"/>
                </a:solidFill>
              </a:rPr>
              <a:t>music.</a:t>
            </a:r>
            <a:endParaRPr lang="en-US" sz="2000" dirty="0">
              <a:solidFill>
                <a:schemeClr val="bg1"/>
              </a:solidFill>
              <a:effectLst/>
            </a:endParaRPr>
          </a:p>
        </p:txBody>
      </p:sp>
      <p:pic>
        <p:nvPicPr>
          <p:cNvPr id="2052" name="Picture 4" descr="mage result for ag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7172" y="2487013"/>
            <a:ext cx="28289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46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err="1" smtClean="0"/>
              <a:t>Atabaque</a:t>
            </a:r>
            <a:endParaRPr lang="en-US" dirty="0"/>
          </a:p>
        </p:txBody>
      </p:sp>
      <p:sp>
        <p:nvSpPr>
          <p:cNvPr id="3" name="Content Placeholder 2"/>
          <p:cNvSpPr>
            <a:spLocks noGrp="1"/>
          </p:cNvSpPr>
          <p:nvPr>
            <p:ph idx="1"/>
          </p:nvPr>
        </p:nvSpPr>
        <p:spPr>
          <a:xfrm>
            <a:off x="510241" y="1828801"/>
            <a:ext cx="4116003" cy="4551680"/>
          </a:xfrm>
          <a:solidFill>
            <a:schemeClr val="tx1"/>
          </a:solidFill>
        </p:spPr>
        <p:txBody>
          <a:bodyPr>
            <a:normAutofit fontScale="92500" lnSpcReduction="20000"/>
          </a:bodyPr>
          <a:lstStyle/>
          <a:p>
            <a:pPr marL="0" indent="0" algn="ctr">
              <a:buNone/>
            </a:pPr>
            <a:r>
              <a:rPr lang="en-US" dirty="0" err="1">
                <a:solidFill>
                  <a:schemeClr val="bg1"/>
                </a:solidFill>
              </a:rPr>
              <a:t>Atabaque</a:t>
            </a:r>
            <a:r>
              <a:rPr lang="en-US" dirty="0">
                <a:solidFill>
                  <a:schemeClr val="bg1"/>
                </a:solidFill>
              </a:rPr>
              <a:t> is a musical instrument of percussion. </a:t>
            </a:r>
            <a:r>
              <a:rPr lang="en-US" dirty="0" smtClean="0">
                <a:solidFill>
                  <a:schemeClr val="bg1"/>
                </a:solidFill>
              </a:rPr>
              <a:t>Brazilian </a:t>
            </a:r>
            <a:r>
              <a:rPr lang="en-US" dirty="0">
                <a:solidFill>
                  <a:schemeClr val="bg1"/>
                </a:solidFill>
              </a:rPr>
              <a:t>musical instrument is made of wood called Jacaranda from Brazil and the top is covered with leather. </a:t>
            </a:r>
            <a:r>
              <a:rPr lang="en-US" dirty="0" err="1">
                <a:solidFill>
                  <a:schemeClr val="bg1"/>
                </a:solidFill>
              </a:rPr>
              <a:t>Atabaque</a:t>
            </a:r>
            <a:r>
              <a:rPr lang="en-US" dirty="0">
                <a:solidFill>
                  <a:schemeClr val="bg1"/>
                </a:solidFill>
              </a:rPr>
              <a:t> is like a hand drum that is used in many religious styles of music. To play it you need to use both hands or with two drumsticks. It is used play in Brazilian rhythms, such as the samba and the </a:t>
            </a:r>
            <a:r>
              <a:rPr lang="en-US" dirty="0" err="1">
                <a:solidFill>
                  <a:schemeClr val="bg1"/>
                </a:solidFill>
              </a:rPr>
              <a:t>axé</a:t>
            </a:r>
            <a:r>
              <a:rPr lang="en-US" dirty="0">
                <a:solidFill>
                  <a:schemeClr val="bg1"/>
                </a:solidFill>
              </a:rPr>
              <a:t> music. In the </a:t>
            </a:r>
            <a:r>
              <a:rPr lang="en-US" dirty="0" err="1">
                <a:solidFill>
                  <a:schemeClr val="bg1"/>
                </a:solidFill>
              </a:rPr>
              <a:t>candomblé</a:t>
            </a:r>
            <a:r>
              <a:rPr lang="en-US" dirty="0">
                <a:solidFill>
                  <a:schemeClr val="bg1"/>
                </a:solidFill>
              </a:rPr>
              <a:t> it is considered a sacred object.</a:t>
            </a:r>
            <a:endParaRPr lang="en-US" dirty="0">
              <a:solidFill>
                <a:schemeClr val="bg1"/>
              </a:solidFill>
              <a:effectLst/>
            </a:endParaRPr>
          </a:p>
        </p:txBody>
      </p:sp>
      <p:pic>
        <p:nvPicPr>
          <p:cNvPr id="3074" name="Picture 2" descr="mage result for atabaq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7352" y="2057401"/>
            <a:ext cx="4214813" cy="4172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11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Berimbau</a:t>
            </a:r>
            <a:endParaRPr lang="en-US" dirty="0"/>
          </a:p>
        </p:txBody>
      </p:sp>
      <p:sp>
        <p:nvSpPr>
          <p:cNvPr id="3" name="Content Placeholder 2"/>
          <p:cNvSpPr>
            <a:spLocks noGrp="1"/>
          </p:cNvSpPr>
          <p:nvPr>
            <p:ph idx="1"/>
          </p:nvPr>
        </p:nvSpPr>
        <p:spPr>
          <a:xfrm>
            <a:off x="510241" y="2336873"/>
            <a:ext cx="4639071" cy="4043607"/>
          </a:xfrm>
          <a:solidFill>
            <a:schemeClr val="tx1"/>
          </a:solidFill>
        </p:spPr>
        <p:txBody>
          <a:bodyPr>
            <a:normAutofit fontScale="85000" lnSpcReduction="10000"/>
          </a:bodyPr>
          <a:lstStyle/>
          <a:p>
            <a:pPr marL="0" indent="0" algn="ctr">
              <a:buNone/>
            </a:pPr>
            <a:r>
              <a:rPr lang="en-US" sz="3200" dirty="0" err="1">
                <a:solidFill>
                  <a:schemeClr val="bg1"/>
                </a:solidFill>
              </a:rPr>
              <a:t>Berimbau</a:t>
            </a:r>
            <a:r>
              <a:rPr lang="en-US" sz="3200" dirty="0">
                <a:solidFill>
                  <a:schemeClr val="bg1"/>
                </a:solidFill>
              </a:rPr>
              <a:t> is a musical bow that is a single-stringed instrument. It produces a unique twang sound and is the main instrument of the traditional </a:t>
            </a:r>
            <a:r>
              <a:rPr lang="en-US" sz="3200" dirty="0" err="1" smtClean="0">
                <a:solidFill>
                  <a:schemeClr val="bg1"/>
                </a:solidFill>
              </a:rPr>
              <a:t>capoeria</a:t>
            </a:r>
            <a:r>
              <a:rPr lang="en-US" sz="3200" dirty="0" smtClean="0">
                <a:solidFill>
                  <a:schemeClr val="bg1"/>
                </a:solidFill>
              </a:rPr>
              <a:t>, </a:t>
            </a:r>
            <a:r>
              <a:rPr lang="en-US" sz="3200" dirty="0">
                <a:solidFill>
                  <a:schemeClr val="bg1"/>
                </a:solidFill>
              </a:rPr>
              <a:t>an Afro-Brazilian martial art form. It is used to establish the rhythm of capoeira.</a:t>
            </a:r>
            <a:endParaRPr lang="en-US" sz="3200" dirty="0">
              <a:solidFill>
                <a:schemeClr val="bg1"/>
              </a:solidFill>
              <a:effectLst/>
            </a:endParaRPr>
          </a:p>
        </p:txBody>
      </p:sp>
      <p:pic>
        <p:nvPicPr>
          <p:cNvPr id="4098" name="Picture 2" descr="mage result for berimba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6658" y="2814908"/>
            <a:ext cx="3488207" cy="3087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64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err="1" smtClean="0"/>
              <a:t>Pandeiro</a:t>
            </a:r>
            <a:endParaRPr lang="en-US" dirty="0"/>
          </a:p>
        </p:txBody>
      </p:sp>
      <p:sp>
        <p:nvSpPr>
          <p:cNvPr id="3" name="Content Placeholder 2"/>
          <p:cNvSpPr>
            <a:spLocks noGrp="1"/>
          </p:cNvSpPr>
          <p:nvPr>
            <p:ph idx="1"/>
          </p:nvPr>
        </p:nvSpPr>
        <p:spPr>
          <a:xfrm>
            <a:off x="510241" y="1981201"/>
            <a:ext cx="4766933" cy="4399280"/>
          </a:xfrm>
          <a:solidFill>
            <a:schemeClr val="tx1"/>
          </a:solidFill>
        </p:spPr>
        <p:txBody>
          <a:bodyPr>
            <a:normAutofit fontScale="85000" lnSpcReduction="10000"/>
          </a:bodyPr>
          <a:lstStyle/>
          <a:p>
            <a:pPr marL="0" indent="0" algn="ctr">
              <a:buNone/>
            </a:pPr>
            <a:r>
              <a:rPr lang="en-US" dirty="0" err="1">
                <a:solidFill>
                  <a:schemeClr val="bg1"/>
                </a:solidFill>
              </a:rPr>
              <a:t>Pandeiro</a:t>
            </a:r>
            <a:r>
              <a:rPr lang="en-US" dirty="0">
                <a:solidFill>
                  <a:schemeClr val="bg1"/>
                </a:solidFill>
              </a:rPr>
              <a:t> is a Brazilian musical instrument that </a:t>
            </a:r>
            <a:r>
              <a:rPr lang="en-US" dirty="0" smtClean="0">
                <a:solidFill>
                  <a:schemeClr val="bg1"/>
                </a:solidFill>
              </a:rPr>
              <a:t>came from </a:t>
            </a:r>
            <a:r>
              <a:rPr lang="en-US" dirty="0">
                <a:solidFill>
                  <a:schemeClr val="bg1"/>
                </a:solidFill>
              </a:rPr>
              <a:t>Portugal. It is somewhat similar to a </a:t>
            </a:r>
            <a:r>
              <a:rPr lang="en-US" dirty="0" smtClean="0">
                <a:solidFill>
                  <a:schemeClr val="bg1"/>
                </a:solidFill>
              </a:rPr>
              <a:t>tambourine. </a:t>
            </a:r>
            <a:r>
              <a:rPr lang="en-US" dirty="0">
                <a:solidFill>
                  <a:schemeClr val="bg1"/>
                </a:solidFill>
              </a:rPr>
              <a:t>The tension of the head on the </a:t>
            </a:r>
            <a:r>
              <a:rPr lang="en-US" dirty="0" err="1">
                <a:solidFill>
                  <a:schemeClr val="bg1"/>
                </a:solidFill>
              </a:rPr>
              <a:t>pandeiro</a:t>
            </a:r>
            <a:r>
              <a:rPr lang="en-US" dirty="0">
                <a:solidFill>
                  <a:schemeClr val="bg1"/>
                </a:solidFill>
              </a:rPr>
              <a:t> can be tuned, allowing the player a choice of high and low notes. Also, the metal jingles (called </a:t>
            </a:r>
            <a:r>
              <a:rPr lang="en-US" dirty="0" err="1">
                <a:solidFill>
                  <a:schemeClr val="bg1"/>
                </a:solidFill>
              </a:rPr>
              <a:t>platinelas</a:t>
            </a:r>
            <a:r>
              <a:rPr lang="en-US" dirty="0">
                <a:solidFill>
                  <a:schemeClr val="bg1"/>
                </a:solidFill>
              </a:rPr>
              <a:t> in Portuguese) are cupped, creating a crisper, drier and less sustained tone on the </a:t>
            </a:r>
            <a:r>
              <a:rPr lang="en-US" dirty="0" err="1">
                <a:solidFill>
                  <a:schemeClr val="bg1"/>
                </a:solidFill>
              </a:rPr>
              <a:t>pandeiro</a:t>
            </a:r>
            <a:r>
              <a:rPr lang="en-US" dirty="0">
                <a:solidFill>
                  <a:schemeClr val="bg1"/>
                </a:solidFill>
              </a:rPr>
              <a:t> than on the tambourine. </a:t>
            </a:r>
            <a:r>
              <a:rPr lang="en-US" dirty="0" err="1">
                <a:solidFill>
                  <a:schemeClr val="bg1"/>
                </a:solidFill>
              </a:rPr>
              <a:t>Pandeiro</a:t>
            </a:r>
            <a:r>
              <a:rPr lang="en-US" dirty="0">
                <a:solidFill>
                  <a:schemeClr val="bg1"/>
                </a:solidFill>
              </a:rPr>
              <a:t> is usually played in the carnival to play samba music and has been described as an unofficial instrument of </a:t>
            </a:r>
            <a:r>
              <a:rPr lang="en-US" dirty="0" smtClean="0">
                <a:solidFill>
                  <a:schemeClr val="bg1"/>
                </a:solidFill>
              </a:rPr>
              <a:t>Brazil.</a:t>
            </a:r>
            <a:endParaRPr lang="en-US" dirty="0">
              <a:solidFill>
                <a:schemeClr val="bg1"/>
              </a:solidFill>
              <a:effectLst/>
            </a:endParaRPr>
          </a:p>
        </p:txBody>
      </p:sp>
      <p:pic>
        <p:nvPicPr>
          <p:cNvPr id="5126" name="Picture 6" descr="mage result for pandei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9983" y="2487013"/>
            <a:ext cx="2807494"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07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a:t>
            </a:r>
            <a:r>
              <a:rPr lang="en-US" dirty="0" err="1"/>
              <a:t>-</a:t>
            </a:r>
            <a:r>
              <a:rPr lang="en-US" dirty="0" err="1" smtClean="0"/>
              <a:t>reco</a:t>
            </a:r>
            <a:endParaRPr lang="en-US" dirty="0"/>
          </a:p>
        </p:txBody>
      </p:sp>
      <p:sp>
        <p:nvSpPr>
          <p:cNvPr id="3" name="Content Placeholder 2"/>
          <p:cNvSpPr>
            <a:spLocks noGrp="1"/>
          </p:cNvSpPr>
          <p:nvPr>
            <p:ph idx="1"/>
          </p:nvPr>
        </p:nvSpPr>
        <p:spPr>
          <a:xfrm>
            <a:off x="510241" y="2336873"/>
            <a:ext cx="4441468" cy="4043607"/>
          </a:xfrm>
          <a:solidFill>
            <a:schemeClr val="tx1"/>
          </a:solidFill>
        </p:spPr>
        <p:txBody>
          <a:bodyPr>
            <a:normAutofit fontScale="92500" lnSpcReduction="10000"/>
          </a:bodyPr>
          <a:lstStyle/>
          <a:p>
            <a:pPr marL="0" indent="0" algn="ctr">
              <a:buNone/>
            </a:pPr>
            <a:r>
              <a:rPr lang="en-US" dirty="0" err="1">
                <a:solidFill>
                  <a:schemeClr val="bg1"/>
                </a:solidFill>
              </a:rPr>
              <a:t>Reco-reco</a:t>
            </a:r>
            <a:r>
              <a:rPr lang="en-US" dirty="0">
                <a:solidFill>
                  <a:schemeClr val="bg1"/>
                </a:solidFill>
              </a:rPr>
              <a:t> is a Brazilian percussion instrument consisting of a ridged gourd or bamboo cane that is scraped with a piece of wood or metal. The friction of a stick on the grooves produces a scratching sound. Another type is the call </a:t>
            </a:r>
            <a:r>
              <a:rPr lang="en-US" dirty="0" err="1">
                <a:solidFill>
                  <a:schemeClr val="bg1"/>
                </a:solidFill>
              </a:rPr>
              <a:t>amelê</a:t>
            </a:r>
            <a:r>
              <a:rPr lang="en-US" dirty="0">
                <a:solidFill>
                  <a:schemeClr val="bg1"/>
                </a:solidFill>
              </a:rPr>
              <a:t> from Bahia, constituted of a small wood box with an extended spring of steel. Nowadays, a </a:t>
            </a:r>
            <a:r>
              <a:rPr lang="en-US" dirty="0" err="1">
                <a:solidFill>
                  <a:schemeClr val="bg1"/>
                </a:solidFill>
              </a:rPr>
              <a:t>Reco-reco</a:t>
            </a:r>
            <a:r>
              <a:rPr lang="en-US" dirty="0">
                <a:solidFill>
                  <a:schemeClr val="bg1"/>
                </a:solidFill>
              </a:rPr>
              <a:t> is mostly made of metal.</a:t>
            </a:r>
            <a:endParaRPr lang="en-US" dirty="0">
              <a:solidFill>
                <a:schemeClr val="bg1"/>
              </a:solidFill>
              <a:effectLst/>
            </a:endParaRPr>
          </a:p>
        </p:txBody>
      </p:sp>
      <p:sp>
        <p:nvSpPr>
          <p:cNvPr id="4" name="TextBox 3"/>
          <p:cNvSpPr txBox="1"/>
          <p:nvPr/>
        </p:nvSpPr>
        <p:spPr>
          <a:xfrm>
            <a:off x="1604075" y="1611824"/>
            <a:ext cx="184731" cy="369332"/>
          </a:xfrm>
          <a:prstGeom prst="rect">
            <a:avLst/>
          </a:prstGeom>
          <a:noFill/>
        </p:spPr>
        <p:txBody>
          <a:bodyPr wrap="none" rtlCol="0">
            <a:spAutoFit/>
          </a:bodyPr>
          <a:lstStyle/>
          <a:p>
            <a:endParaRPr lang="en-US" dirty="0"/>
          </a:p>
        </p:txBody>
      </p:sp>
      <p:pic>
        <p:nvPicPr>
          <p:cNvPr id="6156" name="Picture 12" descr="mage result for reco re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1344" y="4060557"/>
            <a:ext cx="2638586" cy="262855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mage result for reco re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9568" y="2321375"/>
            <a:ext cx="3033794" cy="2171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60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err="1" smtClean="0"/>
              <a:t>Ganz</a:t>
            </a:r>
            <a:r>
              <a:rPr lang="en-US" dirty="0" err="1"/>
              <a:t>á</a:t>
            </a:r>
            <a:endParaRPr lang="en-US" dirty="0"/>
          </a:p>
        </p:txBody>
      </p:sp>
      <p:sp>
        <p:nvSpPr>
          <p:cNvPr id="3" name="Content Placeholder 2"/>
          <p:cNvSpPr>
            <a:spLocks noGrp="1"/>
          </p:cNvSpPr>
          <p:nvPr>
            <p:ph idx="1"/>
          </p:nvPr>
        </p:nvSpPr>
        <p:spPr>
          <a:xfrm>
            <a:off x="510241" y="1905001"/>
            <a:ext cx="4185746" cy="4475480"/>
          </a:xfrm>
          <a:solidFill>
            <a:schemeClr val="tx1"/>
          </a:solidFill>
        </p:spPr>
        <p:txBody>
          <a:bodyPr>
            <a:normAutofit fontScale="92500" lnSpcReduction="10000"/>
          </a:bodyPr>
          <a:lstStyle/>
          <a:p>
            <a:pPr marL="0" indent="0" algn="ctr">
              <a:buNone/>
            </a:pPr>
            <a:r>
              <a:rPr lang="en-US" dirty="0" err="1">
                <a:solidFill>
                  <a:schemeClr val="bg1"/>
                </a:solidFill>
              </a:rPr>
              <a:t>Ganzá</a:t>
            </a:r>
            <a:r>
              <a:rPr lang="en-US" dirty="0">
                <a:solidFill>
                  <a:schemeClr val="bg1"/>
                </a:solidFill>
              </a:rPr>
              <a:t> is a Brazilian instrument that is similar to a rattle and used in samba and other Brazilian rhythms as a percussion instrument. The </a:t>
            </a:r>
            <a:r>
              <a:rPr lang="en-US" dirty="0" err="1">
                <a:solidFill>
                  <a:schemeClr val="bg1"/>
                </a:solidFill>
              </a:rPr>
              <a:t>ganzá</a:t>
            </a:r>
            <a:r>
              <a:rPr lang="en-US" dirty="0">
                <a:solidFill>
                  <a:schemeClr val="bg1"/>
                </a:solidFill>
              </a:rPr>
              <a:t> is cylindrically shaped that is made out of a hand-woven basket or a metal or plastic tube which is filled with beads, pebbles, metal balls, or other similar items. The length of the tube can vary of fifteen to more than 50 centimeters.</a:t>
            </a:r>
            <a:endParaRPr lang="en-US" dirty="0">
              <a:solidFill>
                <a:schemeClr val="bg1"/>
              </a:solidFill>
              <a:effectLst/>
            </a:endParaRPr>
          </a:p>
        </p:txBody>
      </p:sp>
      <p:pic>
        <p:nvPicPr>
          <p:cNvPr id="7170" name="Picture 2" descr="mage result for Ganz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4776" y="2950912"/>
            <a:ext cx="2818668" cy="281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067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143</TotalTime>
  <Words>560</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Afro-Brazilian Instruments</vt:lpstr>
      <vt:lpstr>Afro-Brazilian Instruments</vt:lpstr>
      <vt:lpstr>Afoxe</vt:lpstr>
      <vt:lpstr>Agogô</vt:lpstr>
      <vt:lpstr>Atabaque</vt:lpstr>
      <vt:lpstr>Berimbau</vt:lpstr>
      <vt:lpstr>Pandeiro</vt:lpstr>
      <vt:lpstr>Reco-reco</vt:lpstr>
      <vt:lpstr>Ganzá</vt:lpstr>
      <vt:lpstr>Make Your Own Ganzá!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Afro-Brazilian Instruments</dc:title>
  <dc:creator>Lara Wasner</dc:creator>
  <cp:lastModifiedBy>Lara Wasner</cp:lastModifiedBy>
  <cp:revision>2</cp:revision>
  <dcterms:created xsi:type="dcterms:W3CDTF">2016-11-28T16:32:56Z</dcterms:created>
  <dcterms:modified xsi:type="dcterms:W3CDTF">2016-11-28T19:03:11Z</dcterms:modified>
</cp:coreProperties>
</file>