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7" r:id="rId2"/>
  </p:sldMasterIdLst>
  <p:notesMasterIdLst>
    <p:notesMasterId r:id="rId64"/>
  </p:notesMasterIdLst>
  <p:handoutMasterIdLst>
    <p:handoutMasterId r:id="rId65"/>
  </p:handoutMasterIdLst>
  <p:sldIdLst>
    <p:sldId id="274" r:id="rId3"/>
    <p:sldId id="392" r:id="rId4"/>
    <p:sldId id="304" r:id="rId5"/>
    <p:sldId id="305" r:id="rId6"/>
    <p:sldId id="306" r:id="rId7"/>
    <p:sldId id="307" r:id="rId8"/>
    <p:sldId id="477" r:id="rId9"/>
    <p:sldId id="581" r:id="rId10"/>
    <p:sldId id="310" r:id="rId11"/>
    <p:sldId id="671" r:id="rId12"/>
    <p:sldId id="678" r:id="rId13"/>
    <p:sldId id="672" r:id="rId14"/>
    <p:sldId id="670" r:id="rId15"/>
    <p:sldId id="673" r:id="rId16"/>
    <p:sldId id="313" r:id="rId17"/>
    <p:sldId id="391" r:id="rId18"/>
    <p:sldId id="615" r:id="rId19"/>
    <p:sldId id="679" r:id="rId20"/>
    <p:sldId id="677" r:id="rId21"/>
    <p:sldId id="612" r:id="rId22"/>
    <p:sldId id="674" r:id="rId23"/>
    <p:sldId id="618" r:id="rId24"/>
    <p:sldId id="516" r:id="rId25"/>
    <p:sldId id="522" r:id="rId26"/>
    <p:sldId id="656" r:id="rId27"/>
    <p:sldId id="540" r:id="rId28"/>
    <p:sldId id="543" r:id="rId29"/>
    <p:sldId id="680" r:id="rId30"/>
    <p:sldId id="681" r:id="rId31"/>
    <p:sldId id="682" r:id="rId32"/>
    <p:sldId id="683" r:id="rId33"/>
    <p:sldId id="684" r:id="rId34"/>
    <p:sldId id="685" r:id="rId35"/>
    <p:sldId id="659" r:id="rId36"/>
    <p:sldId id="547" r:id="rId37"/>
    <p:sldId id="555" r:id="rId38"/>
    <p:sldId id="661" r:id="rId39"/>
    <p:sldId id="561" r:id="rId40"/>
    <p:sldId id="568" r:id="rId41"/>
    <p:sldId id="660" r:id="rId42"/>
    <p:sldId id="571" r:id="rId43"/>
    <p:sldId id="572" r:id="rId44"/>
    <p:sldId id="657" r:id="rId45"/>
    <p:sldId id="545" r:id="rId46"/>
    <p:sldId id="546" r:id="rId47"/>
    <p:sldId id="664" r:id="rId48"/>
    <p:sldId id="609" r:id="rId49"/>
    <p:sldId id="610" r:id="rId50"/>
    <p:sldId id="619" r:id="rId51"/>
    <p:sldId id="621" r:id="rId52"/>
    <p:sldId id="675" r:id="rId53"/>
    <p:sldId id="676" r:id="rId54"/>
    <p:sldId id="654" r:id="rId55"/>
    <p:sldId id="527" r:id="rId56"/>
    <p:sldId id="536" r:id="rId57"/>
    <p:sldId id="655" r:id="rId58"/>
    <p:sldId id="538" r:id="rId59"/>
    <p:sldId id="629" r:id="rId60"/>
    <p:sldId id="642" r:id="rId61"/>
    <p:sldId id="647" r:id="rId62"/>
    <p:sldId id="653" r:id="rId63"/>
  </p:sldIdLst>
  <p:sldSz cx="6858000" cy="51435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29B"/>
    <a:srgbClr val="002D72"/>
    <a:srgbClr val="A6093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75" autoAdjust="0"/>
    <p:restoredTop sz="94660"/>
  </p:normalViewPr>
  <p:slideViewPr>
    <p:cSldViewPr snapToGrid="0" snapToObjects="1">
      <p:cViewPr varScale="1">
        <p:scale>
          <a:sx n="140" d="100"/>
          <a:sy n="140" d="100"/>
        </p:scale>
        <p:origin x="1212" y="120"/>
      </p:cViewPr>
      <p:guideLst>
        <p:guide orient="horz" pos="1620"/>
        <p:guide pos="216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46463C7-73A5-4854-8897-E660980A668E}" type="datetimeFigureOut">
              <a:rPr lang="en-US" smtClean="0"/>
              <a:t>8/15/2018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0B2B288-FCB0-4BC7-838A-334834885F10}" type="slidenum">
              <a:rPr lang="en-US" smtClean="0"/>
              <a:t>‹#›</a:t>
            </a:fld>
            <a:endParaRPr lang="en-US"/>
          </a:p>
        </p:txBody>
      </p:sp>
    </p:spTree>
    <p:extLst>
      <p:ext uri="{BB962C8B-B14F-4D97-AF65-F5344CB8AC3E}">
        <p14:creationId xmlns:p14="http://schemas.microsoft.com/office/powerpoint/2010/main" val="35614066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2B20D6-734A-4332-B694-7A87F88BBC02}" type="datetimeFigureOut">
              <a:rPr lang="en-US" smtClean="0"/>
              <a:t>8/15/2018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C6A058-525C-4E35-91C3-E633F32F637F}" type="slidenum">
              <a:rPr lang="en-US" smtClean="0"/>
              <a:t>‹#›</a:t>
            </a:fld>
            <a:endParaRPr lang="en-US"/>
          </a:p>
        </p:txBody>
      </p:sp>
    </p:spTree>
    <p:extLst>
      <p:ext uri="{BB962C8B-B14F-4D97-AF65-F5344CB8AC3E}">
        <p14:creationId xmlns:p14="http://schemas.microsoft.com/office/powerpoint/2010/main" val="1067673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74E52B-4EDF-40D6-9E94-285524231B66}" type="slidenum">
              <a:rPr lang="en-US" smtClean="0"/>
              <a:pPr/>
              <a:t>3</a:t>
            </a:fld>
            <a:endParaRPr lang="en-US" dirty="0"/>
          </a:p>
        </p:txBody>
      </p:sp>
    </p:spTree>
    <p:extLst>
      <p:ext uri="{BB962C8B-B14F-4D97-AF65-F5344CB8AC3E}">
        <p14:creationId xmlns:p14="http://schemas.microsoft.com/office/powerpoint/2010/main" val="2713088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74E52B-4EDF-40D6-9E94-285524231B66}" type="slidenum">
              <a:rPr lang="en-US" smtClean="0"/>
              <a:pPr/>
              <a:t>4</a:t>
            </a:fld>
            <a:endParaRPr lang="en-US" dirty="0"/>
          </a:p>
        </p:txBody>
      </p:sp>
    </p:spTree>
    <p:extLst>
      <p:ext uri="{BB962C8B-B14F-4D97-AF65-F5344CB8AC3E}">
        <p14:creationId xmlns:p14="http://schemas.microsoft.com/office/powerpoint/2010/main" val="2079883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74E52B-4EDF-40D6-9E94-285524231B66}" type="slidenum">
              <a:rPr lang="en-US" smtClean="0"/>
              <a:pPr/>
              <a:t>5</a:t>
            </a:fld>
            <a:endParaRPr lang="en-US" dirty="0"/>
          </a:p>
        </p:txBody>
      </p:sp>
    </p:spTree>
    <p:extLst>
      <p:ext uri="{BB962C8B-B14F-4D97-AF65-F5344CB8AC3E}">
        <p14:creationId xmlns:p14="http://schemas.microsoft.com/office/powerpoint/2010/main" val="1788436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74E52B-4EDF-40D6-9E94-285524231B66}" type="slidenum">
              <a:rPr lang="en-US" smtClean="0"/>
              <a:pPr/>
              <a:t>6</a:t>
            </a:fld>
            <a:endParaRPr lang="en-US" dirty="0"/>
          </a:p>
        </p:txBody>
      </p:sp>
    </p:spTree>
    <p:extLst>
      <p:ext uri="{BB962C8B-B14F-4D97-AF65-F5344CB8AC3E}">
        <p14:creationId xmlns:p14="http://schemas.microsoft.com/office/powerpoint/2010/main" val="1203091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74E52B-4EDF-40D6-9E94-285524231B66}" type="slidenum">
              <a:rPr lang="en-US" smtClean="0"/>
              <a:pPr/>
              <a:t>8</a:t>
            </a:fld>
            <a:endParaRPr lang="en-US" dirty="0"/>
          </a:p>
        </p:txBody>
      </p:sp>
    </p:spTree>
    <p:extLst>
      <p:ext uri="{BB962C8B-B14F-4D97-AF65-F5344CB8AC3E}">
        <p14:creationId xmlns:p14="http://schemas.microsoft.com/office/powerpoint/2010/main" val="3743481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74E52B-4EDF-40D6-9E94-285524231B66}" type="slidenum">
              <a:rPr lang="en-US" smtClean="0"/>
              <a:pPr/>
              <a:t>9</a:t>
            </a:fld>
            <a:endParaRPr lang="en-US" dirty="0"/>
          </a:p>
        </p:txBody>
      </p:sp>
    </p:spTree>
    <p:extLst>
      <p:ext uri="{BB962C8B-B14F-4D97-AF65-F5344CB8AC3E}">
        <p14:creationId xmlns:p14="http://schemas.microsoft.com/office/powerpoint/2010/main" val="10386226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74E52B-4EDF-40D6-9E94-285524231B66}" type="slidenum">
              <a:rPr lang="en-US" smtClean="0"/>
              <a:pPr/>
              <a:t>13</a:t>
            </a:fld>
            <a:endParaRPr lang="en-US" dirty="0"/>
          </a:p>
        </p:txBody>
      </p:sp>
    </p:spTree>
    <p:extLst>
      <p:ext uri="{BB962C8B-B14F-4D97-AF65-F5344CB8AC3E}">
        <p14:creationId xmlns:p14="http://schemas.microsoft.com/office/powerpoint/2010/main" val="38479151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74E52B-4EDF-40D6-9E94-285524231B66}" type="slidenum">
              <a:rPr lang="en-US" smtClean="0"/>
              <a:pPr/>
              <a:t>15</a:t>
            </a:fld>
            <a:endParaRPr lang="en-US" dirty="0"/>
          </a:p>
        </p:txBody>
      </p:sp>
    </p:spTree>
    <p:extLst>
      <p:ext uri="{BB962C8B-B14F-4D97-AF65-F5344CB8AC3E}">
        <p14:creationId xmlns:p14="http://schemas.microsoft.com/office/powerpoint/2010/main" val="31491810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028702"/>
            <a:ext cx="5886450" cy="1445419"/>
          </a:xfrm>
        </p:spPr>
        <p:txBody>
          <a:bodyPr anchor="b">
            <a:noAutofit/>
          </a:bodyPr>
          <a:lstStyle>
            <a:lvl1pPr>
              <a:defRPr sz="4050" cap="all" baseline="0">
                <a:latin typeface="Segoe UI" panose="020B0502040204020203" pitchFamily="34" charset="0"/>
                <a:cs typeface="Segoe UI" panose="020B0502040204020203"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14350" y="2628900"/>
            <a:ext cx="4800600" cy="1314450"/>
          </a:xfrm>
        </p:spPr>
        <p:txBody>
          <a:bodyPr/>
          <a:lstStyle>
            <a:lvl1pPr marL="0" indent="0" algn="l">
              <a:buNone/>
              <a:defRPr>
                <a:solidFill>
                  <a:schemeClr val="tx1">
                    <a:lumMod val="75000"/>
                    <a:lumOff val="25000"/>
                  </a:schemeClr>
                </a:solidFill>
                <a:latin typeface="Segoe UI Light" panose="020B0502040204020203" pitchFamily="34" charset="0"/>
                <a:cs typeface="Segoe UI Light" panose="020B0502040204020203"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31227EF2-3979-4523-BB87-50B9C804A097}" type="datetimeFigureOut">
              <a:rPr lang="en-US" smtClean="0"/>
              <a:t>8/15/2018</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B19845-BABB-486F-8F46-CA0C8D4E9AF3}" type="slidenum">
              <a:rPr lang="en-US" smtClean="0"/>
              <a:t>‹#›</a:t>
            </a:fld>
            <a:endParaRPr lang="en-US"/>
          </a:p>
        </p:txBody>
      </p:sp>
      <p:cxnSp>
        <p:nvCxnSpPr>
          <p:cNvPr id="8" name="Straight Connector 7"/>
          <p:cNvCxnSpPr/>
          <p:nvPr/>
        </p:nvCxnSpPr>
        <p:spPr>
          <a:xfrm>
            <a:off x="514350" y="2548892"/>
            <a:ext cx="5886450" cy="1191"/>
          </a:xfrm>
          <a:prstGeom prst="line">
            <a:avLst/>
          </a:prstGeom>
          <a:ln w="19050">
            <a:solidFill>
              <a:srgbClr val="002D7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white onl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227EF2-3979-4523-BB87-50B9C804A097}" type="datetimeFigureOut">
              <a:rPr lang="en-US" smtClean="0"/>
              <a:t>8/15/2018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B19845-BABB-486F-8F46-CA0C8D4E9AF3}" type="slidenum">
              <a:rPr lang="en-US" smtClean="0"/>
              <a:t>‹#›</a:t>
            </a:fld>
            <a:endParaRPr lang="en-US"/>
          </a:p>
        </p:txBody>
      </p:sp>
    </p:spTree>
    <p:extLst>
      <p:ext uri="{BB962C8B-B14F-4D97-AF65-F5344CB8AC3E}">
        <p14:creationId xmlns:p14="http://schemas.microsoft.com/office/powerpoint/2010/main" val="181561886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594060"/>
            <a:ext cx="1604772" cy="946404"/>
          </a:xfrm>
        </p:spPr>
        <p:txBody>
          <a:bodyPr anchor="b">
            <a:noAutofit/>
          </a:bodyPr>
          <a:lstStyle>
            <a:lvl1pPr algn="l">
              <a:defRPr sz="1800" b="0">
                <a:latin typeface="Segoe UI" panose="020B0502040204020203" pitchFamily="34" charset="0"/>
                <a:cs typeface="Segoe UI" panose="020B0502040204020203"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28850" y="594060"/>
            <a:ext cx="4286250" cy="4183380"/>
          </a:xfrm>
        </p:spPr>
        <p:txBody>
          <a:bodyPr/>
          <a:lstStyle>
            <a:lvl1pPr>
              <a:defRPr sz="2400">
                <a:latin typeface="Malgun Gothic" panose="020B0503020000020004" pitchFamily="34" charset="-127"/>
                <a:ea typeface="Malgun Gothic" panose="020B0503020000020004" pitchFamily="34" charset="-127"/>
              </a:defRPr>
            </a:lvl1pPr>
            <a:lvl2pPr>
              <a:defRPr sz="2100">
                <a:latin typeface="Malgun Gothic" panose="020B0503020000020004" pitchFamily="34" charset="-127"/>
                <a:ea typeface="Malgun Gothic" panose="020B0503020000020004" pitchFamily="34" charset="-127"/>
              </a:defRPr>
            </a:lvl2pPr>
            <a:lvl3pPr>
              <a:defRPr sz="1800">
                <a:latin typeface="Malgun Gothic" panose="020B0503020000020004" pitchFamily="34" charset="-127"/>
                <a:ea typeface="Malgun Gothic" panose="020B0503020000020004" pitchFamily="34" charset="-127"/>
              </a:defRPr>
            </a:lvl3pPr>
            <a:lvl4pPr>
              <a:defRPr sz="1500">
                <a:latin typeface="Malgun Gothic" panose="020B0503020000020004" pitchFamily="34" charset="-127"/>
                <a:ea typeface="Malgun Gothic" panose="020B0503020000020004" pitchFamily="34" charset="-127"/>
              </a:defRPr>
            </a:lvl4pPr>
            <a:lvl5pPr>
              <a:defRPr sz="1500">
                <a:latin typeface="Malgun Gothic" panose="020B0503020000020004" pitchFamily="34" charset="-127"/>
                <a:ea typeface="Malgun Gothic" panose="020B0503020000020004" pitchFamily="34" charset="-127"/>
              </a:defRPr>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42901" y="1597917"/>
            <a:ext cx="1604772" cy="3182711"/>
          </a:xfrm>
        </p:spPr>
        <p:txBody>
          <a:bodyPr/>
          <a:lstStyle>
            <a:lvl1pPr marL="0" indent="0">
              <a:buNone/>
              <a:defRPr sz="1050">
                <a:latin typeface="Malgun Gothic" panose="020B0503020000020004" pitchFamily="34" charset="-127"/>
                <a:ea typeface="Malgun Gothic" panose="020B0503020000020004" pitchFamily="34" charset="-127"/>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227EF2-3979-4523-BB87-50B9C804A097}" type="datetimeFigureOut">
              <a:rPr lang="en-US" smtClean="0"/>
              <a:t>8/15/2018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B19845-BABB-486F-8F46-CA0C8D4E9AF3}" type="slidenum">
              <a:rPr lang="en-US" smtClean="0"/>
              <a:t>‹#›</a:t>
            </a:fld>
            <a:endParaRPr lang="en-US"/>
          </a:p>
        </p:txBody>
      </p:sp>
      <p:cxnSp>
        <p:nvCxnSpPr>
          <p:cNvPr id="9" name="Straight Connector 8"/>
          <p:cNvCxnSpPr/>
          <p:nvPr/>
        </p:nvCxnSpPr>
        <p:spPr>
          <a:xfrm rot="5400000">
            <a:off x="-9837" y="2685155"/>
            <a:ext cx="4183380" cy="1191"/>
          </a:xfrm>
          <a:prstGeom prst="line">
            <a:avLst/>
          </a:prstGeom>
          <a:ln w="19050">
            <a:solidFill>
              <a:srgbClr val="002D7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594360"/>
            <a:ext cx="1607010" cy="948690"/>
          </a:xfrm>
        </p:spPr>
        <p:txBody>
          <a:bodyPr anchor="b">
            <a:normAutofit/>
          </a:bodyPr>
          <a:lstStyle>
            <a:lvl1pPr algn="l">
              <a:defRPr sz="1800" b="0">
                <a:latin typeface="Segoe UI" panose="020B0502040204020203" pitchFamily="34" charset="0"/>
                <a:cs typeface="Segoe UI" panose="020B0502040204020203" pitchFamily="34" charset="0"/>
              </a:defRPr>
            </a:lvl1pPr>
          </a:lstStyle>
          <a:p>
            <a:r>
              <a:rPr lang="en-US" smtClean="0"/>
              <a:t>Click to edit Master title style</a:t>
            </a:r>
            <a:endParaRPr lang="en-US" dirty="0"/>
          </a:p>
        </p:txBody>
      </p:sp>
      <p:sp>
        <p:nvSpPr>
          <p:cNvPr id="3" name="Picture Placeholder 2"/>
          <p:cNvSpPr>
            <a:spLocks noGrp="1"/>
          </p:cNvSpPr>
          <p:nvPr>
            <p:ph type="pic" idx="1"/>
          </p:nvPr>
        </p:nvSpPr>
        <p:spPr>
          <a:xfrm>
            <a:off x="2143957" y="628651"/>
            <a:ext cx="4428293" cy="4125342"/>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2400">
                <a:latin typeface="Malgun Gothic" panose="020B0503020000020004" pitchFamily="34" charset="-127"/>
                <a:ea typeface="Malgun Gothic" panose="020B0503020000020004" pitchFamily="34" charset="-127"/>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342900" y="1600200"/>
            <a:ext cx="1604772" cy="3182112"/>
          </a:xfrm>
        </p:spPr>
        <p:txBody>
          <a:bodyPr/>
          <a:lstStyle>
            <a:lvl1pPr marL="0" indent="0">
              <a:buNone/>
              <a:defRPr sz="1050">
                <a:latin typeface="Malgun Gothic" panose="020B0503020000020004" pitchFamily="34" charset="-127"/>
                <a:ea typeface="Malgun Gothic" panose="020B0503020000020004" pitchFamily="34" charset="-127"/>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227EF2-3979-4523-BB87-50B9C804A097}" type="datetimeFigureOut">
              <a:rPr lang="en-US" smtClean="0"/>
              <a:t>8/15/2018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B19845-BABB-486F-8F46-CA0C8D4E9AF3}"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Segoe UI" panose="020B0502040204020203" pitchFamily="34" charset="0"/>
                <a:cs typeface="Segoe UI" panose="020B0502040204020203"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Malgun Gothic" panose="020B0503020000020004" pitchFamily="34" charset="-127"/>
                <a:ea typeface="Malgun Gothic" panose="020B0503020000020004" pitchFamily="34" charset="-127"/>
              </a:defRPr>
            </a:lvl1pPr>
            <a:lvl2pPr>
              <a:defRPr>
                <a:latin typeface="Malgun Gothic" panose="020B0503020000020004" pitchFamily="34" charset="-127"/>
                <a:ea typeface="Malgun Gothic" panose="020B0503020000020004" pitchFamily="34" charset="-127"/>
              </a:defRPr>
            </a:lvl2pPr>
            <a:lvl3pPr>
              <a:defRPr>
                <a:latin typeface="Malgun Gothic" panose="020B0503020000020004" pitchFamily="34" charset="-127"/>
                <a:ea typeface="Malgun Gothic" panose="020B0503020000020004" pitchFamily="34" charset="-127"/>
              </a:defRPr>
            </a:lvl3pPr>
            <a:lvl4pPr>
              <a:defRPr>
                <a:latin typeface="Malgun Gothic" panose="020B0503020000020004" pitchFamily="34" charset="-127"/>
                <a:ea typeface="Malgun Gothic" panose="020B0503020000020004" pitchFamily="34" charset="-127"/>
              </a:defRPr>
            </a:lvl4pPr>
            <a:lvl5pPr>
              <a:defRPr>
                <a:latin typeface="Malgun Gothic" panose="020B0503020000020004" pitchFamily="34" charset="-127"/>
                <a:ea typeface="Malgun Gothic" panose="020B0503020000020004" pitchFamily="34" charset="-127"/>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227EF2-3979-4523-BB87-50B9C804A097}" type="datetimeFigureOut">
              <a:rPr lang="en-US" smtClean="0"/>
              <a:t>8/15/2018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B19845-BABB-486F-8F46-CA0C8D4E9AF3}"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457200"/>
            <a:ext cx="1543050" cy="4400550"/>
          </a:xfrm>
        </p:spPr>
        <p:txBody>
          <a:bodyPr vert="eaVert" anchor="b"/>
          <a:lstStyle>
            <a:lvl1pPr>
              <a:defRPr>
                <a:latin typeface="Segoe UI" panose="020B0502040204020203" pitchFamily="34" charset="0"/>
                <a:cs typeface="Segoe UI" panose="020B0502040204020203" pitchFamily="34" charset="0"/>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42900" y="457200"/>
            <a:ext cx="4514850" cy="4400550"/>
          </a:xfrm>
        </p:spPr>
        <p:txBody>
          <a:bodyPr vert="eaVert"/>
          <a:lstStyle>
            <a:lvl1pPr>
              <a:defRPr>
                <a:latin typeface="Malgun Gothic" panose="020B0503020000020004" pitchFamily="34" charset="-127"/>
                <a:ea typeface="Malgun Gothic" panose="020B0503020000020004" pitchFamily="34" charset="-127"/>
              </a:defRPr>
            </a:lvl1pPr>
            <a:lvl2pPr>
              <a:defRPr>
                <a:latin typeface="Malgun Gothic" panose="020B0503020000020004" pitchFamily="34" charset="-127"/>
                <a:ea typeface="Malgun Gothic" panose="020B0503020000020004" pitchFamily="34" charset="-127"/>
              </a:defRPr>
            </a:lvl2pPr>
            <a:lvl3pPr>
              <a:defRPr>
                <a:latin typeface="Malgun Gothic" panose="020B0503020000020004" pitchFamily="34" charset="-127"/>
                <a:ea typeface="Malgun Gothic" panose="020B0503020000020004" pitchFamily="34" charset="-127"/>
              </a:defRPr>
            </a:lvl3pPr>
            <a:lvl4pPr>
              <a:defRPr>
                <a:latin typeface="Malgun Gothic" panose="020B0503020000020004" pitchFamily="34" charset="-127"/>
                <a:ea typeface="Malgun Gothic" panose="020B0503020000020004" pitchFamily="34" charset="-127"/>
              </a:defRPr>
            </a:lvl4pPr>
            <a:lvl5pPr>
              <a:defRPr>
                <a:latin typeface="Malgun Gothic" panose="020B0503020000020004" pitchFamily="34" charset="-127"/>
                <a:ea typeface="Malgun Gothic" panose="020B0503020000020004" pitchFamily="34" charset="-127"/>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1227EF2-3979-4523-BB87-50B9C804A097}" type="datetimeFigureOut">
              <a:rPr lang="en-US" smtClean="0"/>
              <a:t>8/15/2018</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028702"/>
            <a:ext cx="5886450" cy="1445419"/>
          </a:xfrm>
        </p:spPr>
        <p:txBody>
          <a:bodyPr anchor="b">
            <a:noAutofit/>
          </a:bodyPr>
          <a:lstStyle>
            <a:lvl1pPr>
              <a:defRPr sz="4050" cap="all" baseline="0">
                <a:latin typeface="Segoe UI" panose="020B0502040204020203" pitchFamily="34" charset="0"/>
                <a:cs typeface="Segoe UI" panose="020B0502040204020203"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514350" y="2628900"/>
            <a:ext cx="4800600" cy="1314450"/>
          </a:xfrm>
        </p:spPr>
        <p:txBody>
          <a:bodyPr/>
          <a:lstStyle>
            <a:lvl1pPr marL="0" indent="0" algn="l">
              <a:buNone/>
              <a:defRPr>
                <a:solidFill>
                  <a:schemeClr val="tx1">
                    <a:lumMod val="75000"/>
                    <a:lumOff val="25000"/>
                  </a:schemeClr>
                </a:solidFill>
                <a:latin typeface="Segoe UI Light" panose="020B0502040204020203" pitchFamily="34" charset="0"/>
                <a:cs typeface="Segoe UI Light" panose="020B0502040204020203"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31227EF2-3979-4523-BB87-50B9C804A097}" type="datetimeFigureOut">
              <a:rPr lang="en-US" smtClean="0"/>
              <a:pPr/>
              <a:t>8/15/2018</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B19845-BABB-486F-8F46-CA0C8D4E9AF3}" type="slidenum">
              <a:rPr lang="en-US" smtClean="0"/>
              <a:pPr/>
              <a:t>‹#›</a:t>
            </a:fld>
            <a:endParaRPr lang="en-US"/>
          </a:p>
        </p:txBody>
      </p:sp>
      <p:cxnSp>
        <p:nvCxnSpPr>
          <p:cNvPr id="8" name="Straight Connector 7"/>
          <p:cNvCxnSpPr/>
          <p:nvPr/>
        </p:nvCxnSpPr>
        <p:spPr>
          <a:xfrm>
            <a:off x="514350" y="2548892"/>
            <a:ext cx="5886450" cy="1191"/>
          </a:xfrm>
          <a:prstGeom prst="line">
            <a:avLst/>
          </a:prstGeom>
          <a:ln w="19050">
            <a:solidFill>
              <a:srgbClr val="002D7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9464977"/>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Segoe UI" panose="020B0502040204020203" pitchFamily="34" charset="0"/>
                <a:cs typeface="Segoe UI" panose="020B0502040204020203"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Malgun Gothic" panose="020B0503020000020004" pitchFamily="34" charset="-127"/>
                <a:ea typeface="Malgun Gothic" panose="020B0503020000020004" pitchFamily="34" charset="-127"/>
              </a:defRPr>
            </a:lvl1pPr>
            <a:lvl2pPr>
              <a:defRPr>
                <a:latin typeface="Malgun Gothic" panose="020B0503020000020004" pitchFamily="34" charset="-127"/>
                <a:ea typeface="Malgun Gothic" panose="020B0503020000020004" pitchFamily="34" charset="-127"/>
              </a:defRPr>
            </a:lvl2pPr>
            <a:lvl3pPr>
              <a:defRPr>
                <a:latin typeface="Malgun Gothic" panose="020B0503020000020004" pitchFamily="34" charset="-127"/>
                <a:ea typeface="Malgun Gothic" panose="020B0503020000020004" pitchFamily="34" charset="-127"/>
              </a:defRPr>
            </a:lvl3pPr>
            <a:lvl4pPr>
              <a:defRPr>
                <a:latin typeface="Malgun Gothic" panose="020B0503020000020004" pitchFamily="34" charset="-127"/>
                <a:ea typeface="Malgun Gothic" panose="020B0503020000020004" pitchFamily="34" charset="-127"/>
              </a:defRPr>
            </a:lvl4pPr>
            <a:lvl5pPr>
              <a:defRPr>
                <a:latin typeface="Malgun Gothic" panose="020B0503020000020004" pitchFamily="34" charset="-127"/>
                <a:ea typeface="Malgun Gothic" panose="020B0503020000020004" pitchFamily="34" charset="-127"/>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227EF2-3979-4523-BB87-50B9C804A097}" type="datetimeFigureOut">
              <a:rPr lang="en-US" smtClean="0"/>
              <a:pPr/>
              <a:t>8/15/2018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B19845-BABB-486F-8F46-CA0C8D4E9AF3}" type="slidenum">
              <a:rPr lang="en-US" smtClean="0"/>
              <a:pPr/>
              <a:t>‹#›</a:t>
            </a:fld>
            <a:endParaRPr lang="en-US" dirty="0"/>
          </a:p>
        </p:txBody>
      </p:sp>
    </p:spTree>
    <p:extLst>
      <p:ext uri="{BB962C8B-B14F-4D97-AF65-F5344CB8AC3E}">
        <p14:creationId xmlns:p14="http://schemas.microsoft.com/office/powerpoint/2010/main" val="566945817"/>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Highlight text">
    <p:spTree>
      <p:nvGrpSpPr>
        <p:cNvPr id="1" name=""/>
        <p:cNvGrpSpPr/>
        <p:nvPr/>
      </p:nvGrpSpPr>
      <p:grpSpPr>
        <a:xfrm>
          <a:off x="0" y="0"/>
          <a:ext cx="0" cy="0"/>
          <a:chOff x="0" y="0"/>
          <a:chExt cx="0" cy="0"/>
        </a:xfrm>
      </p:grpSpPr>
      <p:sp>
        <p:nvSpPr>
          <p:cNvPr id="2" name="Title 1"/>
          <p:cNvSpPr>
            <a:spLocks noGrp="1"/>
          </p:cNvSpPr>
          <p:nvPr>
            <p:ph type="title"/>
          </p:nvPr>
        </p:nvSpPr>
        <p:spPr>
          <a:xfrm>
            <a:off x="342900" y="1056808"/>
            <a:ext cx="6172200" cy="2570813"/>
          </a:xfrm>
        </p:spPr>
        <p:txBody>
          <a:bodyPr/>
          <a:lstStyle>
            <a:lvl1pPr>
              <a:defRPr>
                <a:latin typeface="Segoe UI" panose="020B0502040204020203" pitchFamily="34" charset="0"/>
                <a:cs typeface="Segoe UI" panose="020B0502040204020203"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31227EF2-3979-4523-BB87-50B9C804A097}" type="datetimeFigureOut">
              <a:rPr lang="en-US" smtClean="0"/>
              <a:pPr/>
              <a:t>8/15/2018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B19845-BABB-486F-8F46-CA0C8D4E9AF3}" type="slidenum">
              <a:rPr lang="en-US" smtClean="0"/>
              <a:pPr/>
              <a:t>‹#›</a:t>
            </a:fld>
            <a:endParaRPr lang="en-US"/>
          </a:p>
        </p:txBody>
      </p:sp>
    </p:spTree>
    <p:extLst>
      <p:ext uri="{BB962C8B-B14F-4D97-AF65-F5344CB8AC3E}">
        <p14:creationId xmlns:p14="http://schemas.microsoft.com/office/powerpoint/2010/main" val="20212004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1771651"/>
            <a:ext cx="5829300" cy="1650206"/>
          </a:xfrm>
        </p:spPr>
        <p:txBody>
          <a:bodyPr anchor="b">
            <a:normAutofit/>
          </a:bodyPr>
          <a:lstStyle>
            <a:lvl1pPr algn="l">
              <a:defRPr sz="3600" b="0" cap="all">
                <a:latin typeface="Segoe UI" panose="020B0502040204020203" pitchFamily="34" charset="0"/>
                <a:cs typeface="Segoe UI" panose="020B0502040204020203"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541735" y="3561160"/>
            <a:ext cx="5829300" cy="1125140"/>
          </a:xfrm>
        </p:spPr>
        <p:txBody>
          <a:bodyPr anchor="t">
            <a:normAutofit/>
          </a:bodyPr>
          <a:lstStyle>
            <a:lvl1pPr marL="0" indent="0">
              <a:buNone/>
              <a:defRPr sz="1800">
                <a:solidFill>
                  <a:srgbClr val="00529B"/>
                </a:solidFill>
                <a:latin typeface="Segoe UI Light" panose="020B0502040204020203" pitchFamily="34" charset="0"/>
                <a:cs typeface="Segoe UI Light" panose="020B0502040204020203" pitchFamily="34" charset="0"/>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31227EF2-3979-4523-BB87-50B9C804A097}" type="datetimeFigureOut">
              <a:rPr lang="en-US" smtClean="0"/>
              <a:pPr/>
              <a:t>8/15/2018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B19845-BABB-486F-8F46-CA0C8D4E9AF3}" type="slidenum">
              <a:rPr lang="en-US" smtClean="0"/>
              <a:pPr/>
              <a:t>‹#›</a:t>
            </a:fld>
            <a:endParaRPr lang="en-US"/>
          </a:p>
        </p:txBody>
      </p:sp>
      <p:cxnSp>
        <p:nvCxnSpPr>
          <p:cNvPr id="7" name="Straight Connector 6"/>
          <p:cNvCxnSpPr/>
          <p:nvPr/>
        </p:nvCxnSpPr>
        <p:spPr>
          <a:xfrm>
            <a:off x="548640" y="3449576"/>
            <a:ext cx="5886450" cy="1191"/>
          </a:xfrm>
          <a:prstGeom prst="line">
            <a:avLst/>
          </a:prstGeom>
          <a:ln w="19050">
            <a:solidFill>
              <a:srgbClr val="002D7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643775"/>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Segoe UI" panose="020B0502040204020203" pitchFamily="34" charset="0"/>
                <a:cs typeface="Segoe UI" panose="020B0502040204020203"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342900" y="1255014"/>
            <a:ext cx="3028950" cy="3538728"/>
          </a:xfrm>
        </p:spPr>
        <p:txBody>
          <a:bodyPr/>
          <a:lstStyle>
            <a:lvl1pPr>
              <a:defRPr sz="2100">
                <a:latin typeface="Malgun Gothic" panose="020B0503020000020004" pitchFamily="34" charset="-127"/>
                <a:ea typeface="Malgun Gothic" panose="020B0503020000020004" pitchFamily="34" charset="-127"/>
              </a:defRPr>
            </a:lvl1pPr>
            <a:lvl2pPr>
              <a:defRPr sz="1800">
                <a:latin typeface="Malgun Gothic" panose="020B0503020000020004" pitchFamily="34" charset="-127"/>
                <a:ea typeface="Malgun Gothic" panose="020B0503020000020004" pitchFamily="34" charset="-127"/>
              </a:defRPr>
            </a:lvl2pPr>
            <a:lvl3pPr>
              <a:defRPr sz="1500">
                <a:latin typeface="Malgun Gothic" panose="020B0503020000020004" pitchFamily="34" charset="-127"/>
                <a:ea typeface="Malgun Gothic" panose="020B0503020000020004" pitchFamily="34" charset="-127"/>
              </a:defRPr>
            </a:lvl3pPr>
            <a:lvl4pPr>
              <a:defRPr sz="1350">
                <a:latin typeface="Malgun Gothic" panose="020B0503020000020004" pitchFamily="34" charset="-127"/>
                <a:ea typeface="Malgun Gothic" panose="020B0503020000020004" pitchFamily="34" charset="-127"/>
              </a:defRPr>
            </a:lvl4pPr>
            <a:lvl5pPr>
              <a:defRPr sz="1350">
                <a:latin typeface="Malgun Gothic" panose="020B0503020000020004" pitchFamily="34" charset="-127"/>
                <a:ea typeface="Malgun Gothic" panose="020B0503020000020004" pitchFamily="34" charset="-127"/>
              </a:defRPr>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486150" y="1255014"/>
            <a:ext cx="3028950" cy="3538728"/>
          </a:xfrm>
        </p:spPr>
        <p:txBody>
          <a:bodyPr/>
          <a:lstStyle>
            <a:lvl1pPr>
              <a:defRPr sz="2100">
                <a:latin typeface="Malgun Gothic" panose="020B0503020000020004" pitchFamily="34" charset="-127"/>
                <a:ea typeface="Malgun Gothic" panose="020B0503020000020004" pitchFamily="34" charset="-127"/>
              </a:defRPr>
            </a:lvl1pPr>
            <a:lvl2pPr>
              <a:defRPr sz="1800">
                <a:latin typeface="Malgun Gothic" panose="020B0503020000020004" pitchFamily="34" charset="-127"/>
                <a:ea typeface="Malgun Gothic" panose="020B0503020000020004" pitchFamily="34" charset="-127"/>
              </a:defRPr>
            </a:lvl2pPr>
            <a:lvl3pPr>
              <a:defRPr sz="1500">
                <a:latin typeface="Malgun Gothic" panose="020B0503020000020004" pitchFamily="34" charset="-127"/>
                <a:ea typeface="Malgun Gothic" panose="020B0503020000020004" pitchFamily="34" charset="-127"/>
              </a:defRPr>
            </a:lvl3pPr>
            <a:lvl4pPr>
              <a:defRPr sz="1350">
                <a:latin typeface="Malgun Gothic" panose="020B0503020000020004" pitchFamily="34" charset="-127"/>
                <a:ea typeface="Malgun Gothic" panose="020B0503020000020004" pitchFamily="34" charset="-127"/>
              </a:defRPr>
            </a:lvl4pPr>
            <a:lvl5pPr>
              <a:defRPr sz="1350">
                <a:latin typeface="Malgun Gothic" panose="020B0503020000020004" pitchFamily="34" charset="-127"/>
                <a:ea typeface="Malgun Gothic" panose="020B0503020000020004" pitchFamily="34" charset="-127"/>
              </a:defRPr>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1227EF2-3979-4523-BB87-50B9C804A097}" type="datetimeFigureOut">
              <a:rPr lang="en-US" smtClean="0"/>
              <a:pPr/>
              <a:t>8/15/2018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B19845-BABB-486F-8F46-CA0C8D4E9AF3}" type="slidenum">
              <a:rPr lang="en-US" smtClean="0"/>
              <a:pPr/>
              <a:t>‹#›</a:t>
            </a:fld>
            <a:endParaRPr lang="en-US"/>
          </a:p>
        </p:txBody>
      </p:sp>
    </p:spTree>
    <p:extLst>
      <p:ext uri="{BB962C8B-B14F-4D97-AF65-F5344CB8AC3E}">
        <p14:creationId xmlns:p14="http://schemas.microsoft.com/office/powerpoint/2010/main" val="264851654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Segoe UI" panose="020B0502040204020203" pitchFamily="34" charset="0"/>
                <a:cs typeface="Segoe UI" panose="020B0502040204020203"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Malgun Gothic" panose="020B0503020000020004" pitchFamily="34" charset="-127"/>
                <a:ea typeface="Malgun Gothic" panose="020B0503020000020004" pitchFamily="34" charset="-127"/>
              </a:defRPr>
            </a:lvl1pPr>
            <a:lvl2pPr>
              <a:defRPr>
                <a:latin typeface="Malgun Gothic" panose="020B0503020000020004" pitchFamily="34" charset="-127"/>
                <a:ea typeface="Malgun Gothic" panose="020B0503020000020004" pitchFamily="34" charset="-127"/>
              </a:defRPr>
            </a:lvl2pPr>
            <a:lvl3pPr>
              <a:defRPr>
                <a:latin typeface="Malgun Gothic" panose="020B0503020000020004" pitchFamily="34" charset="-127"/>
                <a:ea typeface="Malgun Gothic" panose="020B0503020000020004" pitchFamily="34" charset="-127"/>
              </a:defRPr>
            </a:lvl3pPr>
            <a:lvl4pPr>
              <a:defRPr>
                <a:latin typeface="Malgun Gothic" panose="020B0503020000020004" pitchFamily="34" charset="-127"/>
                <a:ea typeface="Malgun Gothic" panose="020B0503020000020004" pitchFamily="34" charset="-127"/>
              </a:defRPr>
            </a:lvl4pPr>
            <a:lvl5pPr>
              <a:defRPr>
                <a:latin typeface="Malgun Gothic" panose="020B0503020000020004" pitchFamily="34" charset="-127"/>
                <a:ea typeface="Malgun Gothic" panose="020B0503020000020004" pitchFamily="34" charset="-127"/>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227EF2-3979-4523-BB87-50B9C804A097}" type="datetimeFigureOut">
              <a:rPr lang="en-US" smtClean="0"/>
              <a:t>8/15/2018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B19845-BABB-486F-8F46-CA0C8D4E9AF3}" type="slidenum">
              <a:rPr lang="en-US" smtClean="0"/>
              <a:t>‹#›</a:t>
            </a:fld>
            <a:endParaRPr lang="en-US" dirty="0"/>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Segoe UI" panose="020B0502040204020203" pitchFamily="34" charset="0"/>
                <a:cs typeface="Segoe UI" panose="020B0502040204020203"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342900" y="1257301"/>
            <a:ext cx="2948940" cy="47982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1500" b="0">
                <a:solidFill>
                  <a:schemeClr val="tx2"/>
                </a:solidFill>
                <a:latin typeface="Malgun Gothic" panose="020B0503020000020004" pitchFamily="34" charset="-127"/>
                <a:ea typeface="Malgun Gothic" panose="020B0503020000020004" pitchFamily="34" charset="-127"/>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Click to edit Master text styles</a:t>
            </a:r>
          </a:p>
        </p:txBody>
      </p:sp>
      <p:sp>
        <p:nvSpPr>
          <p:cNvPr id="4" name="Content Placeholder 3"/>
          <p:cNvSpPr>
            <a:spLocks noGrp="1"/>
          </p:cNvSpPr>
          <p:nvPr>
            <p:ph sz="half" idx="2"/>
          </p:nvPr>
        </p:nvSpPr>
        <p:spPr>
          <a:xfrm>
            <a:off x="342900" y="1828800"/>
            <a:ext cx="2948940" cy="2963466"/>
          </a:xfrm>
        </p:spPr>
        <p:txBody>
          <a:bodyPr/>
          <a:lstStyle>
            <a:lvl1pPr>
              <a:defRPr sz="1800">
                <a:latin typeface="Malgun Gothic" panose="020B0503020000020004" pitchFamily="34" charset="-127"/>
                <a:ea typeface="Malgun Gothic" panose="020B0503020000020004" pitchFamily="34" charset="-127"/>
              </a:defRPr>
            </a:lvl1pPr>
            <a:lvl2pPr>
              <a:defRPr sz="1500">
                <a:latin typeface="Malgun Gothic" panose="020B0503020000020004" pitchFamily="34" charset="-127"/>
                <a:ea typeface="Malgun Gothic" panose="020B0503020000020004" pitchFamily="34" charset="-127"/>
              </a:defRPr>
            </a:lvl2pPr>
            <a:lvl3pPr>
              <a:defRPr sz="1350">
                <a:latin typeface="Malgun Gothic" panose="020B0503020000020004" pitchFamily="34" charset="-127"/>
                <a:ea typeface="Malgun Gothic" panose="020B0503020000020004" pitchFamily="34" charset="-127"/>
              </a:defRPr>
            </a:lvl3pPr>
            <a:lvl4pPr>
              <a:defRPr sz="1200">
                <a:latin typeface="Malgun Gothic" panose="020B0503020000020004" pitchFamily="34" charset="-127"/>
                <a:ea typeface="Malgun Gothic" panose="020B0503020000020004" pitchFamily="34" charset="-127"/>
              </a:defRPr>
            </a:lvl4pPr>
            <a:lvl5pPr>
              <a:defRPr sz="1200">
                <a:latin typeface="Malgun Gothic" panose="020B0503020000020004" pitchFamily="34" charset="-127"/>
                <a:ea typeface="Malgun Gothic" panose="020B0503020000020004" pitchFamily="34" charset="-127"/>
              </a:defRPr>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566160" y="1257301"/>
            <a:ext cx="2948940" cy="47982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1500" b="0" kern="1200" dirty="0" smtClean="0">
                <a:solidFill>
                  <a:schemeClr val="tx2"/>
                </a:solidFill>
                <a:latin typeface="Malgun Gothic" panose="020B0503020000020004" pitchFamily="34" charset="-127"/>
                <a:ea typeface="Malgun Gothic" panose="020B0503020000020004" pitchFamily="34" charset="-127"/>
                <a:cs typeface="+mn-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3566160" y="1828800"/>
            <a:ext cx="2948940" cy="2963466"/>
          </a:xfrm>
        </p:spPr>
        <p:txBody>
          <a:bodyPr/>
          <a:lstStyle>
            <a:lvl1pPr>
              <a:defRPr sz="1800">
                <a:latin typeface="Malgun Gothic" panose="020B0503020000020004" pitchFamily="34" charset="-127"/>
                <a:ea typeface="Malgun Gothic" panose="020B0503020000020004" pitchFamily="34" charset="-127"/>
              </a:defRPr>
            </a:lvl1pPr>
            <a:lvl2pPr>
              <a:defRPr sz="1500">
                <a:latin typeface="Malgun Gothic" panose="020B0503020000020004" pitchFamily="34" charset="-127"/>
                <a:ea typeface="Malgun Gothic" panose="020B0503020000020004" pitchFamily="34" charset="-127"/>
              </a:defRPr>
            </a:lvl2pPr>
            <a:lvl3pPr>
              <a:defRPr sz="1350">
                <a:latin typeface="Malgun Gothic" panose="020B0503020000020004" pitchFamily="34" charset="-127"/>
                <a:ea typeface="Malgun Gothic" panose="020B0503020000020004" pitchFamily="34" charset="-127"/>
              </a:defRPr>
            </a:lvl3pPr>
            <a:lvl4pPr>
              <a:defRPr sz="1200">
                <a:latin typeface="Malgun Gothic" panose="020B0503020000020004" pitchFamily="34" charset="-127"/>
                <a:ea typeface="Malgun Gothic" panose="020B0503020000020004" pitchFamily="34" charset="-127"/>
              </a:defRPr>
            </a:lvl4pPr>
            <a:lvl5pPr>
              <a:defRPr sz="1200">
                <a:latin typeface="Malgun Gothic" panose="020B0503020000020004" pitchFamily="34" charset="-127"/>
                <a:ea typeface="Malgun Gothic" panose="020B0503020000020004" pitchFamily="34" charset="-127"/>
              </a:defRPr>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1227EF2-3979-4523-BB87-50B9C804A097}" type="datetimeFigureOut">
              <a:rPr lang="en-US" smtClean="0"/>
              <a:pPr/>
              <a:t>8/15/2018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B19845-BABB-486F-8F46-CA0C8D4E9AF3}" type="slidenum">
              <a:rPr lang="en-US" smtClean="0"/>
              <a:pPr/>
              <a:t>‹#›</a:t>
            </a:fld>
            <a:endParaRPr lang="en-US"/>
          </a:p>
        </p:txBody>
      </p:sp>
      <p:cxnSp>
        <p:nvCxnSpPr>
          <p:cNvPr id="11" name="Straight Connector 10"/>
          <p:cNvCxnSpPr/>
          <p:nvPr/>
        </p:nvCxnSpPr>
        <p:spPr>
          <a:xfrm rot="5400000">
            <a:off x="1663363" y="3034367"/>
            <a:ext cx="3531870" cy="596"/>
          </a:xfrm>
          <a:prstGeom prst="line">
            <a:avLst/>
          </a:prstGeom>
          <a:ln w="19050">
            <a:solidFill>
              <a:srgbClr val="002D7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8005200"/>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Segoe UI" panose="020B0502040204020203" pitchFamily="34" charset="0"/>
                <a:cs typeface="Segoe UI" panose="020B0502040204020203"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31227EF2-3979-4523-BB87-50B9C804A097}" type="datetimeFigureOut">
              <a:rPr lang="en-US" smtClean="0"/>
              <a:pPr/>
              <a:t>8/15/2018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B19845-BABB-486F-8F46-CA0C8D4E9AF3}" type="slidenum">
              <a:rPr lang="en-US" smtClean="0"/>
              <a:pPr/>
              <a:t>‹#›</a:t>
            </a:fld>
            <a:endParaRPr lang="en-US"/>
          </a:p>
        </p:txBody>
      </p:sp>
    </p:spTree>
    <p:extLst>
      <p:ext uri="{BB962C8B-B14F-4D97-AF65-F5344CB8AC3E}">
        <p14:creationId xmlns:p14="http://schemas.microsoft.com/office/powerpoint/2010/main" val="2568991455"/>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w/ 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227EF2-3979-4523-BB87-50B9C804A097}" type="datetimeFigureOut">
              <a:rPr lang="en-US" smtClean="0"/>
              <a:pPr/>
              <a:t>8/15/2018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B19845-BABB-486F-8F46-CA0C8D4E9AF3}" type="slidenum">
              <a:rPr lang="en-US" smtClean="0"/>
              <a:pPr/>
              <a:t>‹#›</a:t>
            </a:fld>
            <a:endParaRPr lang="en-US"/>
          </a:p>
        </p:txBody>
      </p:sp>
    </p:spTree>
    <p:extLst>
      <p:ext uri="{BB962C8B-B14F-4D97-AF65-F5344CB8AC3E}">
        <p14:creationId xmlns:p14="http://schemas.microsoft.com/office/powerpoint/2010/main" val="2950341749"/>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no 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227EF2-3979-4523-BB87-50B9C804A097}" type="datetimeFigureOut">
              <a:rPr lang="en-US" smtClean="0"/>
              <a:pPr/>
              <a:t>8/15/2018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B19845-BABB-486F-8F46-CA0C8D4E9AF3}" type="slidenum">
              <a:rPr lang="en-US" smtClean="0"/>
              <a:pPr/>
              <a:t>‹#›</a:t>
            </a:fld>
            <a:endParaRPr lang="en-US"/>
          </a:p>
        </p:txBody>
      </p:sp>
    </p:spTree>
    <p:extLst>
      <p:ext uri="{BB962C8B-B14F-4D97-AF65-F5344CB8AC3E}">
        <p14:creationId xmlns:p14="http://schemas.microsoft.com/office/powerpoint/2010/main" val="1805594299"/>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white onl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227EF2-3979-4523-BB87-50B9C804A097}" type="datetimeFigureOut">
              <a:rPr lang="en-US" smtClean="0"/>
              <a:pPr/>
              <a:t>8/15/2018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B19845-BABB-486F-8F46-CA0C8D4E9AF3}" type="slidenum">
              <a:rPr lang="en-US" smtClean="0"/>
              <a:pPr/>
              <a:t>‹#›</a:t>
            </a:fld>
            <a:endParaRPr lang="en-US"/>
          </a:p>
        </p:txBody>
      </p:sp>
    </p:spTree>
    <p:extLst>
      <p:ext uri="{BB962C8B-B14F-4D97-AF65-F5344CB8AC3E}">
        <p14:creationId xmlns:p14="http://schemas.microsoft.com/office/powerpoint/2010/main" val="3281814585"/>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594060"/>
            <a:ext cx="1604772" cy="946404"/>
          </a:xfrm>
        </p:spPr>
        <p:txBody>
          <a:bodyPr anchor="b">
            <a:noAutofit/>
          </a:bodyPr>
          <a:lstStyle>
            <a:lvl1pPr algn="l">
              <a:defRPr sz="1800" b="0">
                <a:latin typeface="Segoe UI" panose="020B0502040204020203" pitchFamily="34" charset="0"/>
                <a:cs typeface="Segoe UI" panose="020B0502040204020203"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28850" y="594060"/>
            <a:ext cx="4286250" cy="4183380"/>
          </a:xfrm>
        </p:spPr>
        <p:txBody>
          <a:bodyPr/>
          <a:lstStyle>
            <a:lvl1pPr>
              <a:defRPr sz="2400">
                <a:latin typeface="Malgun Gothic" panose="020B0503020000020004" pitchFamily="34" charset="-127"/>
                <a:ea typeface="Malgun Gothic" panose="020B0503020000020004" pitchFamily="34" charset="-127"/>
              </a:defRPr>
            </a:lvl1pPr>
            <a:lvl2pPr>
              <a:defRPr sz="2100">
                <a:latin typeface="Malgun Gothic" panose="020B0503020000020004" pitchFamily="34" charset="-127"/>
                <a:ea typeface="Malgun Gothic" panose="020B0503020000020004" pitchFamily="34" charset="-127"/>
              </a:defRPr>
            </a:lvl2pPr>
            <a:lvl3pPr>
              <a:defRPr sz="1800">
                <a:latin typeface="Malgun Gothic" panose="020B0503020000020004" pitchFamily="34" charset="-127"/>
                <a:ea typeface="Malgun Gothic" panose="020B0503020000020004" pitchFamily="34" charset="-127"/>
              </a:defRPr>
            </a:lvl3pPr>
            <a:lvl4pPr>
              <a:defRPr sz="1500">
                <a:latin typeface="Malgun Gothic" panose="020B0503020000020004" pitchFamily="34" charset="-127"/>
                <a:ea typeface="Malgun Gothic" panose="020B0503020000020004" pitchFamily="34" charset="-127"/>
              </a:defRPr>
            </a:lvl4pPr>
            <a:lvl5pPr>
              <a:defRPr sz="1500">
                <a:latin typeface="Malgun Gothic" panose="020B0503020000020004" pitchFamily="34" charset="-127"/>
                <a:ea typeface="Malgun Gothic" panose="020B0503020000020004" pitchFamily="34" charset="-127"/>
              </a:defRPr>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42901" y="1597917"/>
            <a:ext cx="1604772" cy="3182711"/>
          </a:xfrm>
        </p:spPr>
        <p:txBody>
          <a:bodyPr/>
          <a:lstStyle>
            <a:lvl1pPr marL="0" indent="0">
              <a:buNone/>
              <a:defRPr sz="1050">
                <a:latin typeface="Malgun Gothic" panose="020B0503020000020004" pitchFamily="34" charset="-127"/>
                <a:ea typeface="Malgun Gothic" panose="020B0503020000020004" pitchFamily="34" charset="-127"/>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227EF2-3979-4523-BB87-50B9C804A097}" type="datetimeFigureOut">
              <a:rPr lang="en-US" smtClean="0"/>
              <a:pPr/>
              <a:t>8/15/2018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B19845-BABB-486F-8F46-CA0C8D4E9AF3}" type="slidenum">
              <a:rPr lang="en-US" smtClean="0"/>
              <a:pPr/>
              <a:t>‹#›</a:t>
            </a:fld>
            <a:endParaRPr lang="en-US"/>
          </a:p>
        </p:txBody>
      </p:sp>
      <p:cxnSp>
        <p:nvCxnSpPr>
          <p:cNvPr id="9" name="Straight Connector 8"/>
          <p:cNvCxnSpPr/>
          <p:nvPr/>
        </p:nvCxnSpPr>
        <p:spPr>
          <a:xfrm rot="5400000">
            <a:off x="-9837" y="2685155"/>
            <a:ext cx="4183380" cy="1191"/>
          </a:xfrm>
          <a:prstGeom prst="line">
            <a:avLst/>
          </a:prstGeom>
          <a:ln w="19050">
            <a:solidFill>
              <a:srgbClr val="002D7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2674147"/>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594360"/>
            <a:ext cx="1607010" cy="948690"/>
          </a:xfrm>
        </p:spPr>
        <p:txBody>
          <a:bodyPr anchor="b">
            <a:normAutofit/>
          </a:bodyPr>
          <a:lstStyle>
            <a:lvl1pPr algn="l">
              <a:defRPr sz="1800" b="0">
                <a:latin typeface="Segoe UI" panose="020B0502040204020203" pitchFamily="34" charset="0"/>
                <a:cs typeface="Segoe UI" panose="020B0502040204020203" pitchFamily="34" charset="0"/>
              </a:defRPr>
            </a:lvl1pPr>
          </a:lstStyle>
          <a:p>
            <a:r>
              <a:rPr lang="en-US" smtClean="0"/>
              <a:t>Click to edit Master title style</a:t>
            </a:r>
            <a:endParaRPr lang="en-US" dirty="0"/>
          </a:p>
        </p:txBody>
      </p:sp>
      <p:sp>
        <p:nvSpPr>
          <p:cNvPr id="3" name="Picture Placeholder 2"/>
          <p:cNvSpPr>
            <a:spLocks noGrp="1"/>
          </p:cNvSpPr>
          <p:nvPr>
            <p:ph type="pic" idx="1"/>
          </p:nvPr>
        </p:nvSpPr>
        <p:spPr>
          <a:xfrm>
            <a:off x="2143957" y="628651"/>
            <a:ext cx="4428293" cy="4125342"/>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2400">
                <a:latin typeface="Malgun Gothic" panose="020B0503020000020004" pitchFamily="34" charset="-127"/>
                <a:ea typeface="Malgun Gothic" panose="020B0503020000020004" pitchFamily="34" charset="-127"/>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342900" y="1600200"/>
            <a:ext cx="1604772" cy="3182112"/>
          </a:xfrm>
        </p:spPr>
        <p:txBody>
          <a:bodyPr/>
          <a:lstStyle>
            <a:lvl1pPr marL="0" indent="0">
              <a:buNone/>
              <a:defRPr sz="1050">
                <a:latin typeface="Malgun Gothic" panose="020B0503020000020004" pitchFamily="34" charset="-127"/>
                <a:ea typeface="Malgun Gothic" panose="020B0503020000020004" pitchFamily="34" charset="-127"/>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227EF2-3979-4523-BB87-50B9C804A097}" type="datetimeFigureOut">
              <a:rPr lang="en-US" smtClean="0"/>
              <a:pPr/>
              <a:t>8/15/2018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B19845-BABB-486F-8F46-CA0C8D4E9AF3}" type="slidenum">
              <a:rPr lang="en-US" smtClean="0"/>
              <a:pPr/>
              <a:t>‹#›</a:t>
            </a:fld>
            <a:endParaRPr lang="en-US"/>
          </a:p>
        </p:txBody>
      </p:sp>
    </p:spTree>
    <p:extLst>
      <p:ext uri="{BB962C8B-B14F-4D97-AF65-F5344CB8AC3E}">
        <p14:creationId xmlns:p14="http://schemas.microsoft.com/office/powerpoint/2010/main" val="2603233970"/>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Segoe UI" panose="020B0502040204020203" pitchFamily="34" charset="0"/>
                <a:cs typeface="Segoe UI" panose="020B0502040204020203"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Malgun Gothic" panose="020B0503020000020004" pitchFamily="34" charset="-127"/>
                <a:ea typeface="Malgun Gothic" panose="020B0503020000020004" pitchFamily="34" charset="-127"/>
              </a:defRPr>
            </a:lvl1pPr>
            <a:lvl2pPr>
              <a:defRPr>
                <a:latin typeface="Malgun Gothic" panose="020B0503020000020004" pitchFamily="34" charset="-127"/>
                <a:ea typeface="Malgun Gothic" panose="020B0503020000020004" pitchFamily="34" charset="-127"/>
              </a:defRPr>
            </a:lvl2pPr>
            <a:lvl3pPr>
              <a:defRPr>
                <a:latin typeface="Malgun Gothic" panose="020B0503020000020004" pitchFamily="34" charset="-127"/>
                <a:ea typeface="Malgun Gothic" panose="020B0503020000020004" pitchFamily="34" charset="-127"/>
              </a:defRPr>
            </a:lvl3pPr>
            <a:lvl4pPr>
              <a:defRPr>
                <a:latin typeface="Malgun Gothic" panose="020B0503020000020004" pitchFamily="34" charset="-127"/>
                <a:ea typeface="Malgun Gothic" panose="020B0503020000020004" pitchFamily="34" charset="-127"/>
              </a:defRPr>
            </a:lvl4pPr>
            <a:lvl5pPr>
              <a:defRPr>
                <a:latin typeface="Malgun Gothic" panose="020B0503020000020004" pitchFamily="34" charset="-127"/>
                <a:ea typeface="Malgun Gothic" panose="020B0503020000020004" pitchFamily="34" charset="-127"/>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227EF2-3979-4523-BB87-50B9C804A097}" type="datetimeFigureOut">
              <a:rPr lang="en-US" smtClean="0"/>
              <a:pPr/>
              <a:t>8/15/2018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B19845-BABB-486F-8F46-CA0C8D4E9AF3}" type="slidenum">
              <a:rPr lang="en-US" smtClean="0"/>
              <a:pPr/>
              <a:t>‹#›</a:t>
            </a:fld>
            <a:endParaRPr lang="en-US"/>
          </a:p>
        </p:txBody>
      </p:sp>
    </p:spTree>
    <p:extLst>
      <p:ext uri="{BB962C8B-B14F-4D97-AF65-F5344CB8AC3E}">
        <p14:creationId xmlns:p14="http://schemas.microsoft.com/office/powerpoint/2010/main" val="3229439123"/>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457200"/>
            <a:ext cx="1543050" cy="4400550"/>
          </a:xfrm>
        </p:spPr>
        <p:txBody>
          <a:bodyPr vert="eaVert" anchor="b"/>
          <a:lstStyle>
            <a:lvl1pPr>
              <a:defRPr>
                <a:latin typeface="Segoe UI" panose="020B0502040204020203" pitchFamily="34" charset="0"/>
                <a:cs typeface="Segoe UI" panose="020B0502040204020203" pitchFamily="34" charset="0"/>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42900" y="457200"/>
            <a:ext cx="4514850" cy="4400550"/>
          </a:xfrm>
        </p:spPr>
        <p:txBody>
          <a:bodyPr vert="eaVert"/>
          <a:lstStyle>
            <a:lvl1pPr>
              <a:defRPr>
                <a:latin typeface="Malgun Gothic" panose="020B0503020000020004" pitchFamily="34" charset="-127"/>
                <a:ea typeface="Malgun Gothic" panose="020B0503020000020004" pitchFamily="34" charset="-127"/>
              </a:defRPr>
            </a:lvl1pPr>
            <a:lvl2pPr>
              <a:defRPr>
                <a:latin typeface="Malgun Gothic" panose="020B0503020000020004" pitchFamily="34" charset="-127"/>
                <a:ea typeface="Malgun Gothic" panose="020B0503020000020004" pitchFamily="34" charset="-127"/>
              </a:defRPr>
            </a:lvl2pPr>
            <a:lvl3pPr>
              <a:defRPr>
                <a:latin typeface="Malgun Gothic" panose="020B0503020000020004" pitchFamily="34" charset="-127"/>
                <a:ea typeface="Malgun Gothic" panose="020B0503020000020004" pitchFamily="34" charset="-127"/>
              </a:defRPr>
            </a:lvl3pPr>
            <a:lvl4pPr>
              <a:defRPr>
                <a:latin typeface="Malgun Gothic" panose="020B0503020000020004" pitchFamily="34" charset="-127"/>
                <a:ea typeface="Malgun Gothic" panose="020B0503020000020004" pitchFamily="34" charset="-127"/>
              </a:defRPr>
            </a:lvl4pPr>
            <a:lvl5pPr>
              <a:defRPr>
                <a:latin typeface="Malgun Gothic" panose="020B0503020000020004" pitchFamily="34" charset="-127"/>
                <a:ea typeface="Malgun Gothic" panose="020B0503020000020004" pitchFamily="34" charset="-127"/>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1227EF2-3979-4523-BB87-50B9C804A097}" type="datetimeFigureOut">
              <a:rPr lang="en-US" smtClean="0"/>
              <a:pPr/>
              <a:t>8/15/2018</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9488068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Highlight text">
    <p:spTree>
      <p:nvGrpSpPr>
        <p:cNvPr id="1" name=""/>
        <p:cNvGrpSpPr/>
        <p:nvPr/>
      </p:nvGrpSpPr>
      <p:grpSpPr>
        <a:xfrm>
          <a:off x="0" y="0"/>
          <a:ext cx="0" cy="0"/>
          <a:chOff x="0" y="0"/>
          <a:chExt cx="0" cy="0"/>
        </a:xfrm>
      </p:grpSpPr>
      <p:sp>
        <p:nvSpPr>
          <p:cNvPr id="2" name="Title 1"/>
          <p:cNvSpPr>
            <a:spLocks noGrp="1"/>
          </p:cNvSpPr>
          <p:nvPr>
            <p:ph type="title"/>
          </p:nvPr>
        </p:nvSpPr>
        <p:spPr>
          <a:xfrm>
            <a:off x="342900" y="1056808"/>
            <a:ext cx="6172200" cy="2570813"/>
          </a:xfrm>
        </p:spPr>
        <p:txBody>
          <a:bodyPr/>
          <a:lstStyle>
            <a:lvl1pPr>
              <a:defRPr>
                <a:latin typeface="Segoe UI" panose="020B0502040204020203" pitchFamily="34" charset="0"/>
                <a:cs typeface="Segoe UI" panose="020B0502040204020203"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31227EF2-3979-4523-BB87-50B9C804A097}" type="datetimeFigureOut">
              <a:rPr lang="en-US" smtClean="0"/>
              <a:t>8/15/2018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B19845-BABB-486F-8F46-CA0C8D4E9AF3}" type="slidenum">
              <a:rPr lang="en-US" smtClean="0"/>
              <a:t>‹#›</a:t>
            </a:fld>
            <a:endParaRPr lang="en-US"/>
          </a:p>
        </p:txBody>
      </p:sp>
    </p:spTree>
    <p:extLst>
      <p:ext uri="{BB962C8B-B14F-4D97-AF65-F5344CB8AC3E}">
        <p14:creationId xmlns:p14="http://schemas.microsoft.com/office/powerpoint/2010/main" val="242056402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1771651"/>
            <a:ext cx="5829300" cy="1650206"/>
          </a:xfrm>
        </p:spPr>
        <p:txBody>
          <a:bodyPr anchor="b">
            <a:normAutofit/>
          </a:bodyPr>
          <a:lstStyle>
            <a:lvl1pPr algn="l">
              <a:defRPr sz="3600" b="0" cap="all">
                <a:latin typeface="Segoe UI" panose="020B0502040204020203" pitchFamily="34" charset="0"/>
                <a:cs typeface="Segoe UI" panose="020B0502040204020203"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541735" y="3561160"/>
            <a:ext cx="5829300" cy="1125140"/>
          </a:xfrm>
        </p:spPr>
        <p:txBody>
          <a:bodyPr anchor="t">
            <a:normAutofit/>
          </a:bodyPr>
          <a:lstStyle>
            <a:lvl1pPr marL="0" indent="0">
              <a:buNone/>
              <a:defRPr sz="1800">
                <a:solidFill>
                  <a:srgbClr val="00529B"/>
                </a:solidFill>
                <a:latin typeface="Segoe UI Light" panose="020B0502040204020203" pitchFamily="34" charset="0"/>
                <a:cs typeface="Segoe UI Light" panose="020B0502040204020203" pitchFamily="34" charset="0"/>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31227EF2-3979-4523-BB87-50B9C804A097}" type="datetimeFigureOut">
              <a:rPr lang="en-US" smtClean="0"/>
              <a:t>8/15/2018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B19845-BABB-486F-8F46-CA0C8D4E9AF3}" type="slidenum">
              <a:rPr lang="en-US" smtClean="0"/>
              <a:t>‹#›</a:t>
            </a:fld>
            <a:endParaRPr lang="en-US"/>
          </a:p>
        </p:txBody>
      </p:sp>
      <p:cxnSp>
        <p:nvCxnSpPr>
          <p:cNvPr id="7" name="Straight Connector 6"/>
          <p:cNvCxnSpPr/>
          <p:nvPr/>
        </p:nvCxnSpPr>
        <p:spPr>
          <a:xfrm>
            <a:off x="548640" y="3449576"/>
            <a:ext cx="5886450" cy="1191"/>
          </a:xfrm>
          <a:prstGeom prst="line">
            <a:avLst/>
          </a:prstGeom>
          <a:ln w="19050">
            <a:solidFill>
              <a:srgbClr val="002D7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Segoe UI" panose="020B0502040204020203" pitchFamily="34" charset="0"/>
                <a:cs typeface="Segoe UI" panose="020B0502040204020203"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342900" y="1255014"/>
            <a:ext cx="3028950" cy="3538728"/>
          </a:xfrm>
        </p:spPr>
        <p:txBody>
          <a:bodyPr/>
          <a:lstStyle>
            <a:lvl1pPr>
              <a:defRPr sz="2100">
                <a:latin typeface="Malgun Gothic" panose="020B0503020000020004" pitchFamily="34" charset="-127"/>
                <a:ea typeface="Malgun Gothic" panose="020B0503020000020004" pitchFamily="34" charset="-127"/>
              </a:defRPr>
            </a:lvl1pPr>
            <a:lvl2pPr>
              <a:defRPr sz="1800">
                <a:latin typeface="Malgun Gothic" panose="020B0503020000020004" pitchFamily="34" charset="-127"/>
                <a:ea typeface="Malgun Gothic" panose="020B0503020000020004" pitchFamily="34" charset="-127"/>
              </a:defRPr>
            </a:lvl2pPr>
            <a:lvl3pPr>
              <a:defRPr sz="1500">
                <a:latin typeface="Malgun Gothic" panose="020B0503020000020004" pitchFamily="34" charset="-127"/>
                <a:ea typeface="Malgun Gothic" panose="020B0503020000020004" pitchFamily="34" charset="-127"/>
              </a:defRPr>
            </a:lvl3pPr>
            <a:lvl4pPr>
              <a:defRPr sz="1350">
                <a:latin typeface="Malgun Gothic" panose="020B0503020000020004" pitchFamily="34" charset="-127"/>
                <a:ea typeface="Malgun Gothic" panose="020B0503020000020004" pitchFamily="34" charset="-127"/>
              </a:defRPr>
            </a:lvl4pPr>
            <a:lvl5pPr>
              <a:defRPr sz="1350">
                <a:latin typeface="Malgun Gothic" panose="020B0503020000020004" pitchFamily="34" charset="-127"/>
                <a:ea typeface="Malgun Gothic" panose="020B0503020000020004" pitchFamily="34" charset="-127"/>
              </a:defRPr>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429000" y="1255014"/>
            <a:ext cx="3028950" cy="3538728"/>
          </a:xfrm>
        </p:spPr>
        <p:txBody>
          <a:bodyPr/>
          <a:lstStyle>
            <a:lvl1pPr>
              <a:defRPr sz="2100">
                <a:latin typeface="Malgun Gothic" panose="020B0503020000020004" pitchFamily="34" charset="-127"/>
                <a:ea typeface="Malgun Gothic" panose="020B0503020000020004" pitchFamily="34" charset="-127"/>
              </a:defRPr>
            </a:lvl1pPr>
            <a:lvl2pPr>
              <a:defRPr sz="1800">
                <a:latin typeface="Malgun Gothic" panose="020B0503020000020004" pitchFamily="34" charset="-127"/>
                <a:ea typeface="Malgun Gothic" panose="020B0503020000020004" pitchFamily="34" charset="-127"/>
              </a:defRPr>
            </a:lvl2pPr>
            <a:lvl3pPr>
              <a:defRPr sz="1500">
                <a:latin typeface="Malgun Gothic" panose="020B0503020000020004" pitchFamily="34" charset="-127"/>
                <a:ea typeface="Malgun Gothic" panose="020B0503020000020004" pitchFamily="34" charset="-127"/>
              </a:defRPr>
            </a:lvl3pPr>
            <a:lvl4pPr>
              <a:defRPr sz="1350">
                <a:latin typeface="Malgun Gothic" panose="020B0503020000020004" pitchFamily="34" charset="-127"/>
                <a:ea typeface="Malgun Gothic" panose="020B0503020000020004" pitchFamily="34" charset="-127"/>
              </a:defRPr>
            </a:lvl4pPr>
            <a:lvl5pPr>
              <a:defRPr sz="1350">
                <a:latin typeface="Malgun Gothic" panose="020B0503020000020004" pitchFamily="34" charset="-127"/>
                <a:ea typeface="Malgun Gothic" panose="020B0503020000020004" pitchFamily="34" charset="-127"/>
              </a:defRPr>
            </a:lvl5pPr>
            <a:lvl6pPr>
              <a:defRPr sz="1350"/>
            </a:lvl6pPr>
            <a:lvl7pPr>
              <a:defRPr sz="1350"/>
            </a:lvl7pPr>
            <a:lvl8pPr>
              <a:defRPr sz="1350"/>
            </a:lvl8pPr>
            <a:lvl9pPr>
              <a:defRPr sz="135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31227EF2-3979-4523-BB87-50B9C804A097}" type="datetimeFigureOut">
              <a:rPr lang="en-US" smtClean="0"/>
              <a:t>8/15/2018</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5997154" y="13716"/>
            <a:ext cx="800100" cy="246888"/>
          </a:xfrm>
        </p:spPr>
        <p:txBody>
          <a:bodyPr/>
          <a:lstStyle/>
          <a:p>
            <a:fld id="{ACB19845-BABB-486F-8F46-CA0C8D4E9AF3}"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Segoe UI" panose="020B0502040204020203" pitchFamily="34" charset="0"/>
                <a:cs typeface="Segoe UI" panose="020B0502040204020203"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342900" y="1257301"/>
            <a:ext cx="2948940" cy="47982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1500" b="0">
                <a:solidFill>
                  <a:schemeClr val="tx2"/>
                </a:solidFill>
                <a:latin typeface="Malgun Gothic" panose="020B0503020000020004" pitchFamily="34" charset="-127"/>
                <a:ea typeface="Malgun Gothic" panose="020B0503020000020004" pitchFamily="34" charset="-127"/>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Click to edit Master text styles</a:t>
            </a:r>
          </a:p>
        </p:txBody>
      </p:sp>
      <p:sp>
        <p:nvSpPr>
          <p:cNvPr id="4" name="Content Placeholder 3"/>
          <p:cNvSpPr>
            <a:spLocks noGrp="1"/>
          </p:cNvSpPr>
          <p:nvPr>
            <p:ph sz="half" idx="2"/>
          </p:nvPr>
        </p:nvSpPr>
        <p:spPr>
          <a:xfrm>
            <a:off x="342900" y="1828800"/>
            <a:ext cx="2948940" cy="2963466"/>
          </a:xfrm>
        </p:spPr>
        <p:txBody>
          <a:bodyPr/>
          <a:lstStyle>
            <a:lvl1pPr>
              <a:defRPr sz="1800">
                <a:latin typeface="Malgun Gothic" panose="020B0503020000020004" pitchFamily="34" charset="-127"/>
                <a:ea typeface="Malgun Gothic" panose="020B0503020000020004" pitchFamily="34" charset="-127"/>
              </a:defRPr>
            </a:lvl1pPr>
            <a:lvl2pPr>
              <a:defRPr sz="1500">
                <a:latin typeface="Malgun Gothic" panose="020B0503020000020004" pitchFamily="34" charset="-127"/>
                <a:ea typeface="Malgun Gothic" panose="020B0503020000020004" pitchFamily="34" charset="-127"/>
              </a:defRPr>
            </a:lvl2pPr>
            <a:lvl3pPr>
              <a:defRPr sz="1350">
                <a:latin typeface="Malgun Gothic" panose="020B0503020000020004" pitchFamily="34" charset="-127"/>
                <a:ea typeface="Malgun Gothic" panose="020B0503020000020004" pitchFamily="34" charset="-127"/>
              </a:defRPr>
            </a:lvl3pPr>
            <a:lvl4pPr>
              <a:defRPr sz="1200">
                <a:latin typeface="Malgun Gothic" panose="020B0503020000020004" pitchFamily="34" charset="-127"/>
                <a:ea typeface="Malgun Gothic" panose="020B0503020000020004" pitchFamily="34" charset="-127"/>
              </a:defRPr>
            </a:lvl4pPr>
            <a:lvl5pPr>
              <a:defRPr sz="1200">
                <a:latin typeface="Malgun Gothic" panose="020B0503020000020004" pitchFamily="34" charset="-127"/>
                <a:ea typeface="Malgun Gothic" panose="020B0503020000020004" pitchFamily="34" charset="-127"/>
              </a:defRPr>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566160" y="1257301"/>
            <a:ext cx="2948940" cy="47982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1500" b="0" kern="1200" dirty="0" smtClean="0">
                <a:solidFill>
                  <a:schemeClr val="tx2"/>
                </a:solidFill>
                <a:latin typeface="Malgun Gothic" panose="020B0503020000020004" pitchFamily="34" charset="-127"/>
                <a:ea typeface="Malgun Gothic" panose="020B0503020000020004" pitchFamily="34" charset="-127"/>
                <a:cs typeface="+mn-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3566160" y="1828800"/>
            <a:ext cx="2948940" cy="2963466"/>
          </a:xfrm>
        </p:spPr>
        <p:txBody>
          <a:bodyPr/>
          <a:lstStyle>
            <a:lvl1pPr>
              <a:defRPr sz="1800">
                <a:latin typeface="Malgun Gothic" panose="020B0503020000020004" pitchFamily="34" charset="-127"/>
                <a:ea typeface="Malgun Gothic" panose="020B0503020000020004" pitchFamily="34" charset="-127"/>
              </a:defRPr>
            </a:lvl1pPr>
            <a:lvl2pPr>
              <a:defRPr sz="1500">
                <a:latin typeface="Malgun Gothic" panose="020B0503020000020004" pitchFamily="34" charset="-127"/>
                <a:ea typeface="Malgun Gothic" panose="020B0503020000020004" pitchFamily="34" charset="-127"/>
              </a:defRPr>
            </a:lvl2pPr>
            <a:lvl3pPr>
              <a:defRPr sz="1350">
                <a:latin typeface="Malgun Gothic" panose="020B0503020000020004" pitchFamily="34" charset="-127"/>
                <a:ea typeface="Malgun Gothic" panose="020B0503020000020004" pitchFamily="34" charset="-127"/>
              </a:defRPr>
            </a:lvl3pPr>
            <a:lvl4pPr>
              <a:defRPr sz="1200">
                <a:latin typeface="Malgun Gothic" panose="020B0503020000020004" pitchFamily="34" charset="-127"/>
                <a:ea typeface="Malgun Gothic" panose="020B0503020000020004" pitchFamily="34" charset="-127"/>
              </a:defRPr>
            </a:lvl4pPr>
            <a:lvl5pPr>
              <a:defRPr sz="1200">
                <a:latin typeface="Malgun Gothic" panose="020B0503020000020004" pitchFamily="34" charset="-127"/>
                <a:ea typeface="Malgun Gothic" panose="020B0503020000020004" pitchFamily="34" charset="-127"/>
              </a:defRPr>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1227EF2-3979-4523-BB87-50B9C804A097}" type="datetimeFigureOut">
              <a:rPr lang="en-US" smtClean="0"/>
              <a:t>8/15/2018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B19845-BABB-486F-8F46-CA0C8D4E9AF3}" type="slidenum">
              <a:rPr lang="en-US" smtClean="0"/>
              <a:t>‹#›</a:t>
            </a:fld>
            <a:endParaRPr lang="en-US"/>
          </a:p>
        </p:txBody>
      </p:sp>
      <p:cxnSp>
        <p:nvCxnSpPr>
          <p:cNvPr id="11" name="Straight Connector 10"/>
          <p:cNvCxnSpPr/>
          <p:nvPr/>
        </p:nvCxnSpPr>
        <p:spPr>
          <a:xfrm rot="5400000">
            <a:off x="1663363" y="3034367"/>
            <a:ext cx="3531870" cy="596"/>
          </a:xfrm>
          <a:prstGeom prst="line">
            <a:avLst/>
          </a:prstGeom>
          <a:ln w="19050">
            <a:solidFill>
              <a:srgbClr val="002D7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Segoe UI" panose="020B0502040204020203" pitchFamily="34" charset="0"/>
                <a:cs typeface="Segoe UI" panose="020B0502040204020203"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31227EF2-3979-4523-BB87-50B9C804A097}" type="datetimeFigureOut">
              <a:rPr lang="en-US" smtClean="0"/>
              <a:t>8/15/2018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B19845-BABB-486F-8F46-CA0C8D4E9AF3}"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w/ 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227EF2-3979-4523-BB87-50B9C804A097}" type="datetimeFigureOut">
              <a:rPr lang="en-US" smtClean="0"/>
              <a:t>8/15/2018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B19845-BABB-486F-8F46-CA0C8D4E9AF3}" type="slidenum">
              <a:rPr lang="en-US" smtClean="0"/>
              <a:t>‹#›</a:t>
            </a:fld>
            <a:endParaRPr lang="en-US"/>
          </a:p>
        </p:txBody>
      </p:sp>
    </p:spTree>
    <p:extLst>
      <p:ext uri="{BB962C8B-B14F-4D97-AF65-F5344CB8AC3E}">
        <p14:creationId xmlns:p14="http://schemas.microsoft.com/office/powerpoint/2010/main" val="188966840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no 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227EF2-3979-4523-BB87-50B9C804A097}" type="datetimeFigureOut">
              <a:rPr lang="en-US" smtClean="0"/>
              <a:t>8/15/2018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B19845-BABB-486F-8F46-CA0C8D4E9AF3}" type="slidenum">
              <a:rPr lang="en-US" smtClean="0"/>
              <a:t>‹#›</a:t>
            </a:fld>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165590"/>
            <a:ext cx="6858000" cy="1714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Placeholder 1"/>
          <p:cNvSpPr>
            <a:spLocks noGrp="1"/>
          </p:cNvSpPr>
          <p:nvPr>
            <p:ph type="title"/>
          </p:nvPr>
        </p:nvSpPr>
        <p:spPr>
          <a:xfrm>
            <a:off x="342900" y="400050"/>
            <a:ext cx="6172200" cy="74295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42900" y="1200150"/>
            <a:ext cx="6172200" cy="3657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6858000" cy="274320"/>
          </a:xfrm>
          <a:prstGeom prst="rect">
            <a:avLst/>
          </a:prstGeom>
          <a:solidFill>
            <a:srgbClr val="A60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Malgun Gothic" panose="020B0503020000020004" pitchFamily="34" charset="-127"/>
              <a:ea typeface="Malgun Gothic" panose="020B0503020000020004" pitchFamily="34" charset="-127"/>
            </a:endParaRPr>
          </a:p>
        </p:txBody>
      </p:sp>
      <p:sp>
        <p:nvSpPr>
          <p:cNvPr id="4" name="Date Placeholder 3"/>
          <p:cNvSpPr>
            <a:spLocks noGrp="1"/>
          </p:cNvSpPr>
          <p:nvPr>
            <p:ph type="dt" sz="half" idx="2"/>
          </p:nvPr>
        </p:nvSpPr>
        <p:spPr>
          <a:xfrm>
            <a:off x="342900" y="13716"/>
            <a:ext cx="2171700" cy="246888"/>
          </a:xfrm>
          <a:prstGeom prst="rect">
            <a:avLst/>
          </a:prstGeom>
        </p:spPr>
        <p:txBody>
          <a:bodyPr vert="horz" lIns="91440" tIns="45720" rIns="91440" bIns="45720" rtlCol="0" anchor="ctr"/>
          <a:lstStyle>
            <a:lvl1pPr algn="l">
              <a:defRPr sz="900">
                <a:solidFill>
                  <a:srgbClr val="FFFFFF"/>
                </a:solidFill>
                <a:latin typeface="Malgun Gothic" panose="020B0503020000020004" pitchFamily="34" charset="-127"/>
                <a:ea typeface="Malgun Gothic" panose="020B0503020000020004" pitchFamily="34" charset="-127"/>
              </a:defRPr>
            </a:lvl1pPr>
          </a:lstStyle>
          <a:p>
            <a:fld id="{31227EF2-3979-4523-BB87-50B9C804A097}" type="datetimeFigureOut">
              <a:rPr lang="en-US" smtClean="0"/>
              <a:pPr/>
              <a:t>8/15/2018</a:t>
            </a:fld>
            <a:endParaRPr lang="en-US"/>
          </a:p>
        </p:txBody>
      </p:sp>
      <p:sp>
        <p:nvSpPr>
          <p:cNvPr id="5" name="Footer Placeholder 4"/>
          <p:cNvSpPr>
            <a:spLocks noGrp="1"/>
          </p:cNvSpPr>
          <p:nvPr>
            <p:ph type="ftr" sz="quarter" idx="3"/>
          </p:nvPr>
        </p:nvSpPr>
        <p:spPr>
          <a:xfrm>
            <a:off x="2571750" y="13716"/>
            <a:ext cx="3086100" cy="246888"/>
          </a:xfrm>
          <a:prstGeom prst="rect">
            <a:avLst/>
          </a:prstGeom>
        </p:spPr>
        <p:txBody>
          <a:bodyPr vert="horz" lIns="91440" tIns="45720" rIns="91440" bIns="45720" rtlCol="0" anchor="ctr"/>
          <a:lstStyle>
            <a:lvl1pPr algn="ctr">
              <a:defRPr sz="900">
                <a:solidFill>
                  <a:srgbClr val="FFFFFF"/>
                </a:solidFill>
                <a:latin typeface="Malgun Gothic" panose="020B0503020000020004" pitchFamily="34" charset="-127"/>
                <a:ea typeface="Malgun Gothic" panose="020B0503020000020004" pitchFamily="34" charset="-127"/>
              </a:defRPr>
            </a:lvl1pPr>
          </a:lstStyle>
          <a:p>
            <a:endParaRPr lang="en-US" dirty="0"/>
          </a:p>
        </p:txBody>
      </p:sp>
      <p:sp>
        <p:nvSpPr>
          <p:cNvPr id="6" name="Slide Number Placeholder 5"/>
          <p:cNvSpPr>
            <a:spLocks noGrp="1"/>
          </p:cNvSpPr>
          <p:nvPr>
            <p:ph type="sldNum" sz="quarter" idx="4"/>
          </p:nvPr>
        </p:nvSpPr>
        <p:spPr>
          <a:xfrm>
            <a:off x="-799" y="4882896"/>
            <a:ext cx="800100" cy="246888"/>
          </a:xfrm>
          <a:prstGeom prst="rect">
            <a:avLst/>
          </a:prstGeom>
        </p:spPr>
        <p:txBody>
          <a:bodyPr vert="horz" lIns="91440" tIns="45720" rIns="91440" bIns="45720" rtlCol="0" anchor="ctr"/>
          <a:lstStyle>
            <a:lvl1pPr algn="l">
              <a:defRPr sz="1050" b="1">
                <a:solidFill>
                  <a:srgbClr val="FFFFFF"/>
                </a:solidFill>
                <a:latin typeface="Malgun Gothic" panose="020B0503020000020004" pitchFamily="34" charset="-127"/>
                <a:ea typeface="Malgun Gothic" panose="020B0503020000020004" pitchFamily="34" charset="-127"/>
              </a:defRPr>
            </a:lvl1pPr>
          </a:lstStyle>
          <a:p>
            <a:fld id="{ACB19845-BABB-486F-8F46-CA0C8D4E9AF3}" type="slidenum">
              <a:rPr lang="en-US" smtClean="0"/>
              <a:pPr/>
              <a:t>‹#›</a:t>
            </a:fld>
            <a:endParaRPr lang="en-US"/>
          </a:p>
        </p:txBody>
      </p:sp>
      <p:sp>
        <p:nvSpPr>
          <p:cNvPr id="9" name="Rectangle 8"/>
          <p:cNvSpPr/>
          <p:nvPr/>
        </p:nvSpPr>
        <p:spPr>
          <a:xfrm>
            <a:off x="0" y="4869180"/>
            <a:ext cx="6858000" cy="274320"/>
          </a:xfrm>
          <a:prstGeom prst="rect">
            <a:avLst/>
          </a:prstGeom>
          <a:solidFill>
            <a:srgbClr val="002D72"/>
          </a:solidFill>
          <a:ln>
            <a:solidFill>
              <a:srgbClr val="002D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1" name="Picture 10" descr=" LOGO_DM_ST_4C.eps"/>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5348679" y="4231530"/>
            <a:ext cx="1275336" cy="517969"/>
          </a:xfrm>
          <a:prstGeom prst="rect">
            <a:avLst/>
          </a:prstGeom>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84" r:id="rId3"/>
    <p:sldLayoutId id="2147483675" r:id="rId4"/>
    <p:sldLayoutId id="2147483676" r:id="rId5"/>
    <p:sldLayoutId id="2147483677" r:id="rId6"/>
    <p:sldLayoutId id="2147483678" r:id="rId7"/>
    <p:sldLayoutId id="2147483685" r:id="rId8"/>
    <p:sldLayoutId id="2147483679" r:id="rId9"/>
    <p:sldLayoutId id="2147483686" r:id="rId10"/>
    <p:sldLayoutId id="2147483680" r:id="rId11"/>
    <p:sldLayoutId id="2147483681" r:id="rId12"/>
    <p:sldLayoutId id="2147483682" r:id="rId13"/>
    <p:sldLayoutId id="2147483683" r:id="rId14"/>
  </p:sldLayoutIdLst>
  <p:timing>
    <p:tnLst>
      <p:par>
        <p:cTn id="1" dur="indefinite" restart="never" nodeType="tmRoot"/>
      </p:par>
    </p:tnLst>
  </p:timing>
  <p:txStyles>
    <p:titleStyle>
      <a:lvl1pPr algn="l" defTabSz="685800" rtl="0" eaLnBrk="1" latinLnBrk="0" hangingPunct="1">
        <a:spcBef>
          <a:spcPct val="0"/>
        </a:spcBef>
        <a:buNone/>
        <a:defRPr sz="3000" kern="1200" spc="-75" baseline="0">
          <a:solidFill>
            <a:srgbClr val="002D72"/>
          </a:solidFill>
          <a:latin typeface="+mj-lt"/>
          <a:ea typeface="+mj-ea"/>
          <a:cs typeface="+mj-cs"/>
        </a:defRPr>
      </a:lvl1pPr>
    </p:titleStyle>
    <p:bodyStyle>
      <a:lvl1pPr marL="137160" indent="-137160" algn="l" defTabSz="685800" rtl="0" eaLnBrk="1" latinLnBrk="0" hangingPunct="1">
        <a:spcBef>
          <a:spcPct val="20000"/>
        </a:spcBef>
        <a:buClr>
          <a:schemeClr val="accent1"/>
        </a:buClr>
        <a:buSzPct val="85000"/>
        <a:buFont typeface="Arial" pitchFamily="34" charset="0"/>
        <a:buChar char="•"/>
        <a:defRPr sz="1800" kern="1200">
          <a:solidFill>
            <a:schemeClr val="tx1"/>
          </a:solidFill>
          <a:latin typeface="+mn-lt"/>
          <a:ea typeface="+mn-ea"/>
          <a:cs typeface="+mn-cs"/>
        </a:defRPr>
      </a:lvl1pPr>
      <a:lvl2pPr marL="342900" indent="-137160" algn="l" defTabSz="685800" rtl="0" eaLnBrk="1" latinLnBrk="0" hangingPunct="1">
        <a:spcBef>
          <a:spcPct val="20000"/>
        </a:spcBef>
        <a:buClr>
          <a:schemeClr val="accent1"/>
        </a:buClr>
        <a:buSzPct val="85000"/>
        <a:buFont typeface="Arial" pitchFamily="34" charset="0"/>
        <a:buChar char="•"/>
        <a:defRPr sz="1500" kern="1200">
          <a:solidFill>
            <a:schemeClr val="tx1"/>
          </a:solidFill>
          <a:latin typeface="+mn-lt"/>
          <a:ea typeface="+mn-ea"/>
          <a:cs typeface="+mn-cs"/>
        </a:defRPr>
      </a:lvl2pPr>
      <a:lvl3pPr marL="548640" indent="-137160" algn="l" defTabSz="685800" rtl="0" eaLnBrk="1" latinLnBrk="0" hangingPunct="1">
        <a:spcBef>
          <a:spcPct val="20000"/>
        </a:spcBef>
        <a:buClr>
          <a:schemeClr val="accent1"/>
        </a:buClr>
        <a:buSzPct val="90000"/>
        <a:buFont typeface="Arial" pitchFamily="34" charset="0"/>
        <a:buChar char="•"/>
        <a:defRPr sz="1350" kern="1200">
          <a:solidFill>
            <a:schemeClr val="tx1"/>
          </a:solidFill>
          <a:latin typeface="+mn-lt"/>
          <a:ea typeface="+mn-ea"/>
          <a:cs typeface="+mn-cs"/>
        </a:defRPr>
      </a:lvl3pPr>
      <a:lvl4pPr marL="754380" indent="-137160" algn="l" defTabSz="685800" rtl="0" eaLnBrk="1" latinLnBrk="0" hangingPunct="1">
        <a:spcBef>
          <a:spcPct val="20000"/>
        </a:spcBef>
        <a:buClr>
          <a:schemeClr val="accent1"/>
        </a:buClr>
        <a:buFont typeface="Arial" pitchFamily="34" charset="0"/>
        <a:buChar char="•"/>
        <a:defRPr sz="1200" kern="1200">
          <a:solidFill>
            <a:schemeClr val="tx1"/>
          </a:solidFill>
          <a:latin typeface="+mn-lt"/>
          <a:ea typeface="+mn-ea"/>
          <a:cs typeface="+mn-cs"/>
        </a:defRPr>
      </a:lvl4pPr>
      <a:lvl5pPr marL="891540" indent="-102870" algn="l" defTabSz="685800" rtl="0" eaLnBrk="1" latinLnBrk="0" hangingPunct="1">
        <a:spcBef>
          <a:spcPct val="20000"/>
        </a:spcBef>
        <a:buClr>
          <a:schemeClr val="accent1"/>
        </a:buClr>
        <a:buSzPct val="100000"/>
        <a:buFont typeface="Arial" pitchFamily="34" charset="0"/>
        <a:buChar char="•"/>
        <a:defRPr sz="1050" kern="1200" baseline="0">
          <a:solidFill>
            <a:schemeClr val="tx1"/>
          </a:solidFill>
          <a:latin typeface="+mn-lt"/>
          <a:ea typeface="+mn-ea"/>
          <a:cs typeface="+mn-cs"/>
        </a:defRPr>
      </a:lvl5pPr>
      <a:lvl6pPr marL="102870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6pPr>
      <a:lvl7pPr marL="116586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7pPr>
      <a:lvl8pPr marL="130302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8pPr>
      <a:lvl9pPr marL="144018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165590"/>
            <a:ext cx="6858000" cy="1714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 name="Title Placeholder 1"/>
          <p:cNvSpPr>
            <a:spLocks noGrp="1"/>
          </p:cNvSpPr>
          <p:nvPr>
            <p:ph type="title"/>
          </p:nvPr>
        </p:nvSpPr>
        <p:spPr>
          <a:xfrm>
            <a:off x="342900" y="400050"/>
            <a:ext cx="6172200" cy="74295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42900" y="1200150"/>
            <a:ext cx="6172200" cy="3657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6858000" cy="274320"/>
          </a:xfrm>
          <a:prstGeom prst="rect">
            <a:avLst/>
          </a:prstGeom>
          <a:solidFill>
            <a:srgbClr val="A60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a typeface="Malgun Gothic" panose="020B0503020000020004" pitchFamily="34" charset="-127"/>
            </a:endParaRPr>
          </a:p>
        </p:txBody>
      </p:sp>
      <p:sp>
        <p:nvSpPr>
          <p:cNvPr id="4" name="Date Placeholder 3"/>
          <p:cNvSpPr>
            <a:spLocks noGrp="1"/>
          </p:cNvSpPr>
          <p:nvPr>
            <p:ph type="dt" sz="half" idx="2"/>
          </p:nvPr>
        </p:nvSpPr>
        <p:spPr>
          <a:xfrm>
            <a:off x="342900" y="13716"/>
            <a:ext cx="2171700" cy="246888"/>
          </a:xfrm>
          <a:prstGeom prst="rect">
            <a:avLst/>
          </a:prstGeom>
        </p:spPr>
        <p:txBody>
          <a:bodyPr vert="horz" lIns="91440" tIns="45720" rIns="91440" bIns="45720" rtlCol="0" anchor="ctr"/>
          <a:lstStyle>
            <a:lvl1pPr algn="l">
              <a:defRPr sz="900">
                <a:solidFill>
                  <a:srgbClr val="FFFFFF"/>
                </a:solidFill>
                <a:latin typeface="Malgun Gothic" panose="020B0503020000020004" pitchFamily="34" charset="-127"/>
                <a:ea typeface="Malgun Gothic" panose="020B0503020000020004" pitchFamily="34" charset="-127"/>
              </a:defRPr>
            </a:lvl1pPr>
          </a:lstStyle>
          <a:p>
            <a:fld id="{31227EF2-3979-4523-BB87-50B9C804A097}" type="datetimeFigureOut">
              <a:rPr lang="en-US" smtClean="0"/>
              <a:pPr/>
              <a:t>8/15/2018</a:t>
            </a:fld>
            <a:endParaRPr lang="en-US"/>
          </a:p>
        </p:txBody>
      </p:sp>
      <p:sp>
        <p:nvSpPr>
          <p:cNvPr id="5" name="Footer Placeholder 4"/>
          <p:cNvSpPr>
            <a:spLocks noGrp="1"/>
          </p:cNvSpPr>
          <p:nvPr>
            <p:ph type="ftr" sz="quarter" idx="3"/>
          </p:nvPr>
        </p:nvSpPr>
        <p:spPr>
          <a:xfrm>
            <a:off x="2571750" y="13716"/>
            <a:ext cx="3086100" cy="246888"/>
          </a:xfrm>
          <a:prstGeom prst="rect">
            <a:avLst/>
          </a:prstGeom>
        </p:spPr>
        <p:txBody>
          <a:bodyPr vert="horz" lIns="91440" tIns="45720" rIns="91440" bIns="45720" rtlCol="0" anchor="ctr"/>
          <a:lstStyle>
            <a:lvl1pPr algn="ctr">
              <a:defRPr sz="900">
                <a:solidFill>
                  <a:srgbClr val="FFFFFF"/>
                </a:solidFill>
                <a:latin typeface="Malgun Gothic" panose="020B0503020000020004" pitchFamily="34" charset="-127"/>
                <a:ea typeface="Malgun Gothic" panose="020B0503020000020004" pitchFamily="34" charset="-127"/>
              </a:defRPr>
            </a:lvl1pPr>
          </a:lstStyle>
          <a:p>
            <a:endParaRPr lang="en-US" dirty="0"/>
          </a:p>
        </p:txBody>
      </p:sp>
      <p:sp>
        <p:nvSpPr>
          <p:cNvPr id="6" name="Slide Number Placeholder 5"/>
          <p:cNvSpPr>
            <a:spLocks noGrp="1"/>
          </p:cNvSpPr>
          <p:nvPr>
            <p:ph type="sldNum" sz="quarter" idx="4"/>
          </p:nvPr>
        </p:nvSpPr>
        <p:spPr>
          <a:xfrm>
            <a:off x="5715000" y="13716"/>
            <a:ext cx="800100" cy="246888"/>
          </a:xfrm>
          <a:prstGeom prst="rect">
            <a:avLst/>
          </a:prstGeom>
        </p:spPr>
        <p:txBody>
          <a:bodyPr vert="horz" lIns="91440" tIns="45720" rIns="91440" bIns="45720" rtlCol="0" anchor="ctr"/>
          <a:lstStyle>
            <a:lvl1pPr algn="l">
              <a:defRPr sz="1050" b="1">
                <a:solidFill>
                  <a:srgbClr val="FFFFFF"/>
                </a:solidFill>
                <a:latin typeface="Malgun Gothic" panose="020B0503020000020004" pitchFamily="34" charset="-127"/>
                <a:ea typeface="Malgun Gothic" panose="020B0503020000020004" pitchFamily="34" charset="-127"/>
              </a:defRPr>
            </a:lvl1pPr>
          </a:lstStyle>
          <a:p>
            <a:fld id="{ACB19845-BABB-486F-8F46-CA0C8D4E9AF3}" type="slidenum">
              <a:rPr lang="en-US" smtClean="0"/>
              <a:pPr/>
              <a:t>‹#›</a:t>
            </a:fld>
            <a:endParaRPr lang="en-US"/>
          </a:p>
        </p:txBody>
      </p:sp>
      <p:sp>
        <p:nvSpPr>
          <p:cNvPr id="9" name="Rectangle 8"/>
          <p:cNvSpPr/>
          <p:nvPr/>
        </p:nvSpPr>
        <p:spPr>
          <a:xfrm>
            <a:off x="0" y="4869180"/>
            <a:ext cx="6858000" cy="274320"/>
          </a:xfrm>
          <a:prstGeom prst="rect">
            <a:avLst/>
          </a:prstGeom>
          <a:solidFill>
            <a:srgbClr val="002D72"/>
          </a:solidFill>
          <a:ln>
            <a:solidFill>
              <a:srgbClr val="002D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Tree>
    <p:extLst>
      <p:ext uri="{BB962C8B-B14F-4D97-AF65-F5344CB8AC3E}">
        <p14:creationId xmlns:p14="http://schemas.microsoft.com/office/powerpoint/2010/main" val="131600605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Lst>
  <p:timing>
    <p:tnLst>
      <p:par>
        <p:cTn id="1" dur="indefinite" restart="never" nodeType="tmRoot"/>
      </p:par>
    </p:tnLst>
  </p:timing>
  <p:txStyles>
    <p:titleStyle>
      <a:lvl1pPr algn="l" defTabSz="685800" rtl="0" eaLnBrk="1" latinLnBrk="0" hangingPunct="1">
        <a:spcBef>
          <a:spcPct val="0"/>
        </a:spcBef>
        <a:buNone/>
        <a:defRPr sz="3000" kern="1200" spc="-75" baseline="0">
          <a:solidFill>
            <a:srgbClr val="002D72"/>
          </a:solidFill>
          <a:latin typeface="+mj-lt"/>
          <a:ea typeface="+mj-ea"/>
          <a:cs typeface="+mj-cs"/>
        </a:defRPr>
      </a:lvl1pPr>
    </p:titleStyle>
    <p:bodyStyle>
      <a:lvl1pPr marL="137160" indent="-137160" algn="l" defTabSz="685800" rtl="0" eaLnBrk="1" latinLnBrk="0" hangingPunct="1">
        <a:spcBef>
          <a:spcPct val="20000"/>
        </a:spcBef>
        <a:buClr>
          <a:schemeClr val="accent1"/>
        </a:buClr>
        <a:buSzPct val="85000"/>
        <a:buFont typeface="Arial" pitchFamily="34" charset="0"/>
        <a:buChar char="•"/>
        <a:defRPr sz="1800" kern="1200">
          <a:solidFill>
            <a:schemeClr val="tx1"/>
          </a:solidFill>
          <a:latin typeface="+mn-lt"/>
          <a:ea typeface="+mn-ea"/>
          <a:cs typeface="+mn-cs"/>
        </a:defRPr>
      </a:lvl1pPr>
      <a:lvl2pPr marL="342900" indent="-137160" algn="l" defTabSz="685800" rtl="0" eaLnBrk="1" latinLnBrk="0" hangingPunct="1">
        <a:spcBef>
          <a:spcPct val="20000"/>
        </a:spcBef>
        <a:buClr>
          <a:schemeClr val="accent1"/>
        </a:buClr>
        <a:buSzPct val="85000"/>
        <a:buFont typeface="Arial" pitchFamily="34" charset="0"/>
        <a:buChar char="•"/>
        <a:defRPr sz="1500" kern="1200">
          <a:solidFill>
            <a:schemeClr val="tx1"/>
          </a:solidFill>
          <a:latin typeface="+mn-lt"/>
          <a:ea typeface="+mn-ea"/>
          <a:cs typeface="+mn-cs"/>
        </a:defRPr>
      </a:lvl2pPr>
      <a:lvl3pPr marL="548640" indent="-137160" algn="l" defTabSz="685800" rtl="0" eaLnBrk="1" latinLnBrk="0" hangingPunct="1">
        <a:spcBef>
          <a:spcPct val="20000"/>
        </a:spcBef>
        <a:buClr>
          <a:schemeClr val="accent1"/>
        </a:buClr>
        <a:buSzPct val="90000"/>
        <a:buFont typeface="Arial" pitchFamily="34" charset="0"/>
        <a:buChar char="•"/>
        <a:defRPr sz="1350" kern="1200">
          <a:solidFill>
            <a:schemeClr val="tx1"/>
          </a:solidFill>
          <a:latin typeface="+mn-lt"/>
          <a:ea typeface="+mn-ea"/>
          <a:cs typeface="+mn-cs"/>
        </a:defRPr>
      </a:lvl3pPr>
      <a:lvl4pPr marL="754380" indent="-137160" algn="l" defTabSz="685800" rtl="0" eaLnBrk="1" latinLnBrk="0" hangingPunct="1">
        <a:spcBef>
          <a:spcPct val="20000"/>
        </a:spcBef>
        <a:buClr>
          <a:schemeClr val="accent1"/>
        </a:buClr>
        <a:buFont typeface="Arial" pitchFamily="34" charset="0"/>
        <a:buChar char="•"/>
        <a:defRPr sz="1200" kern="1200">
          <a:solidFill>
            <a:schemeClr val="tx1"/>
          </a:solidFill>
          <a:latin typeface="+mn-lt"/>
          <a:ea typeface="+mn-ea"/>
          <a:cs typeface="+mn-cs"/>
        </a:defRPr>
      </a:lvl4pPr>
      <a:lvl5pPr marL="891540" indent="-102870" algn="l" defTabSz="685800" rtl="0" eaLnBrk="1" latinLnBrk="0" hangingPunct="1">
        <a:spcBef>
          <a:spcPct val="20000"/>
        </a:spcBef>
        <a:buClr>
          <a:schemeClr val="accent1"/>
        </a:buClr>
        <a:buSzPct val="100000"/>
        <a:buFont typeface="Arial" pitchFamily="34" charset="0"/>
        <a:buChar char="•"/>
        <a:defRPr sz="1050" kern="1200" baseline="0">
          <a:solidFill>
            <a:schemeClr val="tx1"/>
          </a:solidFill>
          <a:latin typeface="+mn-lt"/>
          <a:ea typeface="+mn-ea"/>
          <a:cs typeface="+mn-cs"/>
        </a:defRPr>
      </a:lvl5pPr>
      <a:lvl6pPr marL="102870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6pPr>
      <a:lvl7pPr marL="116586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7pPr>
      <a:lvl8pPr marL="130302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8pPr>
      <a:lvl9pPr marL="144018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9.xml"/><Relationship Id="rId5" Type="http://schemas.openxmlformats.org/officeDocument/2006/relationships/image" Target="../media/image6.jpeg"/><Relationship Id="rId4" Type="http://schemas.openxmlformats.org/officeDocument/2006/relationships/image" Target="../media/image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6.xml"/><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9.xml"/><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2.xml"/><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9.xml"/><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9.xml"/><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19.xml"/><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9.xml"/><Relationship Id="rId4" Type="http://schemas.openxmlformats.org/officeDocument/2006/relationships/image" Target="../media/image37.jpeg"/></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9.xml"/><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hyperlink" Target="https://automationalley.com/techreport"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hyperlink" Target="http://law.udmercy.edu/academics/non-jd-certificate-program/" TargetMode="External"/><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latin typeface="Times New Roman" panose="02020603050405020304" pitchFamily="18" charset="0"/>
                <a:cs typeface="Times New Roman" panose="02020603050405020304" pitchFamily="18" charset="0"/>
              </a:rPr>
              <a:t>University of </a:t>
            </a:r>
            <a:br>
              <a:rPr lang="en-US" dirty="0" smtClean="0">
                <a:latin typeface="Times New Roman" panose="02020603050405020304" pitchFamily="18" charset="0"/>
                <a:cs typeface="Times New Roman" panose="02020603050405020304" pitchFamily="18" charset="0"/>
              </a:rPr>
            </a:br>
            <a:r>
              <a:rPr lang="en-US" dirty="0" smtClean="0">
                <a:latin typeface="Times New Roman" panose="02020603050405020304" pitchFamily="18" charset="0"/>
                <a:cs typeface="Times New Roman" panose="02020603050405020304" pitchFamily="18" charset="0"/>
              </a:rPr>
              <a:t>Detroit Mercy </a:t>
            </a:r>
            <a:endParaRPr lang="en-US"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514350" y="2628900"/>
            <a:ext cx="5886450" cy="1314450"/>
          </a:xfrm>
        </p:spPr>
        <p:txBody>
          <a:bodyPr>
            <a:normAutofit/>
          </a:bodyPr>
          <a:lstStyle/>
          <a:p>
            <a:pPr>
              <a:spcBef>
                <a:spcPts val="0"/>
              </a:spcBef>
              <a:spcAft>
                <a:spcPts val="0"/>
              </a:spcAft>
            </a:pPr>
            <a:r>
              <a:rPr lang="en-US" sz="2400" dirty="0" smtClean="0">
                <a:latin typeface="Times New Roman" pitchFamily="18" charset="0"/>
                <a:cs typeface="Times New Roman" pitchFamily="18" charset="0"/>
              </a:rPr>
              <a:t>President’s Convocation</a:t>
            </a:r>
          </a:p>
          <a:p>
            <a:pPr>
              <a:spcBef>
                <a:spcPts val="0"/>
              </a:spcBef>
              <a:spcAft>
                <a:spcPts val="0"/>
              </a:spcAft>
            </a:pPr>
            <a:r>
              <a:rPr lang="en-US" sz="2400" dirty="0" smtClean="0">
                <a:latin typeface="Times New Roman" pitchFamily="18" charset="0"/>
                <a:cs typeface="Times New Roman" pitchFamily="18" charset="0"/>
              </a:rPr>
              <a:t>Academic Accomplishments and </a:t>
            </a:r>
          </a:p>
          <a:p>
            <a:pPr>
              <a:spcBef>
                <a:spcPts val="0"/>
              </a:spcBef>
              <a:spcAft>
                <a:spcPts val="0"/>
              </a:spcAft>
            </a:pPr>
            <a:r>
              <a:rPr lang="en-US" sz="2400" dirty="0" smtClean="0">
                <a:latin typeface="Times New Roman" pitchFamily="18" charset="0"/>
                <a:cs typeface="Times New Roman" pitchFamily="18" charset="0"/>
              </a:rPr>
              <a:t>Facility Updates</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582332072"/>
      </p:ext>
    </p:extLst>
  </p:cSld>
  <p:clrMapOvr>
    <a:masterClrMapping/>
  </p:clrMapOvr>
  <mc:AlternateContent xmlns:mc="http://schemas.openxmlformats.org/markup-compatibility/2006" xmlns:p14="http://schemas.microsoft.com/office/powerpoint/2010/main">
    <mc:Choice Requires="p14">
      <p:transition spd="slow" p14:dur="2000" advTm="5631"/>
    </mc:Choice>
    <mc:Fallback xmlns="">
      <p:transition spd="slow" advTm="5631"/>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97353" y="723623"/>
            <a:ext cx="6466583" cy="4197030"/>
          </a:xfrm>
          <a:prstGeom prst="rect">
            <a:avLst/>
          </a:prstGeom>
        </p:spPr>
        <p:txBody>
          <a:bodyPr>
            <a:normAutofit/>
          </a:bodyPr>
          <a:lstStyle>
            <a:lvl1pPr marL="137160" indent="-137160" algn="l" defTabSz="685800" rtl="0" eaLnBrk="1" latinLnBrk="0" hangingPunct="1">
              <a:spcBef>
                <a:spcPct val="20000"/>
              </a:spcBef>
              <a:buClr>
                <a:schemeClr val="accent1"/>
              </a:buClr>
              <a:buSzPct val="85000"/>
              <a:buFont typeface="Arial" pitchFamily="34" charset="0"/>
              <a:buChar char="•"/>
              <a:defRPr sz="1800" kern="1200">
                <a:solidFill>
                  <a:schemeClr val="tx1"/>
                </a:solidFill>
                <a:latin typeface="+mn-lt"/>
                <a:ea typeface="+mn-ea"/>
                <a:cs typeface="+mn-cs"/>
              </a:defRPr>
            </a:lvl1pPr>
            <a:lvl2pPr marL="342900" indent="-137160" algn="l" defTabSz="685800" rtl="0" eaLnBrk="1" latinLnBrk="0" hangingPunct="1">
              <a:spcBef>
                <a:spcPct val="20000"/>
              </a:spcBef>
              <a:buClr>
                <a:schemeClr val="accent1"/>
              </a:buClr>
              <a:buSzPct val="85000"/>
              <a:buFont typeface="Arial" pitchFamily="34" charset="0"/>
              <a:buChar char="•"/>
              <a:defRPr sz="1500" kern="1200">
                <a:solidFill>
                  <a:schemeClr val="tx1"/>
                </a:solidFill>
                <a:latin typeface="+mn-lt"/>
                <a:ea typeface="+mn-ea"/>
                <a:cs typeface="+mn-cs"/>
              </a:defRPr>
            </a:lvl2pPr>
            <a:lvl3pPr marL="548640" indent="-137160" algn="l" defTabSz="685800" rtl="0" eaLnBrk="1" latinLnBrk="0" hangingPunct="1">
              <a:spcBef>
                <a:spcPct val="20000"/>
              </a:spcBef>
              <a:buClr>
                <a:schemeClr val="accent1"/>
              </a:buClr>
              <a:buSzPct val="90000"/>
              <a:buFont typeface="Arial" pitchFamily="34" charset="0"/>
              <a:buChar char="•"/>
              <a:defRPr sz="1350" kern="1200">
                <a:solidFill>
                  <a:schemeClr val="tx1"/>
                </a:solidFill>
                <a:latin typeface="+mn-lt"/>
                <a:ea typeface="+mn-ea"/>
                <a:cs typeface="+mn-cs"/>
              </a:defRPr>
            </a:lvl3pPr>
            <a:lvl4pPr marL="754380" indent="-137160" algn="l" defTabSz="685800" rtl="0" eaLnBrk="1" latinLnBrk="0" hangingPunct="1">
              <a:spcBef>
                <a:spcPct val="20000"/>
              </a:spcBef>
              <a:buClr>
                <a:schemeClr val="accent1"/>
              </a:buClr>
              <a:buFont typeface="Arial" pitchFamily="34" charset="0"/>
              <a:buChar char="•"/>
              <a:defRPr sz="1200" kern="1200">
                <a:solidFill>
                  <a:schemeClr val="tx1"/>
                </a:solidFill>
                <a:latin typeface="+mn-lt"/>
                <a:ea typeface="+mn-ea"/>
                <a:cs typeface="+mn-cs"/>
              </a:defRPr>
            </a:lvl4pPr>
            <a:lvl5pPr marL="891540" indent="-102870" algn="l" defTabSz="685800" rtl="0" eaLnBrk="1" latinLnBrk="0" hangingPunct="1">
              <a:spcBef>
                <a:spcPct val="20000"/>
              </a:spcBef>
              <a:buClr>
                <a:schemeClr val="accent1"/>
              </a:buClr>
              <a:buSzPct val="100000"/>
              <a:buFont typeface="Arial" pitchFamily="34" charset="0"/>
              <a:buChar char="•"/>
              <a:defRPr sz="1050" kern="1200" baseline="0">
                <a:solidFill>
                  <a:schemeClr val="tx1"/>
                </a:solidFill>
                <a:latin typeface="+mn-lt"/>
                <a:ea typeface="+mn-ea"/>
                <a:cs typeface="+mn-cs"/>
              </a:defRPr>
            </a:lvl5pPr>
            <a:lvl6pPr marL="102870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6pPr>
            <a:lvl7pPr marL="116586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7pPr>
            <a:lvl8pPr marL="130302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8pPr>
            <a:lvl9pPr marL="144018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9pPr>
          </a:lstStyle>
          <a:p>
            <a:pPr algn="just">
              <a:buClr>
                <a:srgbClr val="4F81BD"/>
              </a:buClr>
            </a:pPr>
            <a:endParaRPr lang="en-US" dirty="0">
              <a:solidFill>
                <a:srgbClr val="444444"/>
              </a:solidFill>
              <a:latin typeface="Times New Roman" panose="02020603050405020304" pitchFamily="18" charset="0"/>
              <a:cs typeface="Times New Roman" panose="02020603050405020304" pitchFamily="18" charset="0"/>
            </a:endParaRPr>
          </a:p>
        </p:txBody>
      </p:sp>
      <p:sp>
        <p:nvSpPr>
          <p:cNvPr id="2" name="Title 1"/>
          <p:cNvSpPr>
            <a:spLocks noGrp="1"/>
          </p:cNvSpPr>
          <p:nvPr>
            <p:ph type="title"/>
          </p:nvPr>
        </p:nvSpPr>
        <p:spPr>
          <a:xfrm>
            <a:off x="342900" y="277218"/>
            <a:ext cx="6172200" cy="742950"/>
          </a:xfrm>
        </p:spPr>
        <p:txBody>
          <a:bodyPr>
            <a:noAutofit/>
          </a:bodyPr>
          <a:lstStyle/>
          <a:p>
            <a:pPr algn="ctr"/>
            <a:r>
              <a:rPr lang="en-US" sz="2800" dirty="0">
                <a:latin typeface="Times New Roman" panose="02020603050405020304" pitchFamily="18" charset="0"/>
                <a:cs typeface="Times New Roman" panose="02020603050405020304" pitchFamily="18" charset="0"/>
              </a:rPr>
              <a:t>University Libraries and Instructional Technology </a:t>
            </a:r>
          </a:p>
        </p:txBody>
      </p:sp>
      <p:sp>
        <p:nvSpPr>
          <p:cNvPr id="7" name="Content Placeholder 6"/>
          <p:cNvSpPr>
            <a:spLocks noGrp="1"/>
          </p:cNvSpPr>
          <p:nvPr>
            <p:ph idx="1"/>
          </p:nvPr>
        </p:nvSpPr>
        <p:spPr>
          <a:xfrm>
            <a:off x="0" y="1201002"/>
            <a:ext cx="6858000" cy="3616658"/>
          </a:xfrm>
        </p:spPr>
        <p:txBody>
          <a:bodyPr>
            <a:normAutofit fontScale="85000" lnSpcReduction="20000"/>
          </a:bodyPr>
          <a:lstStyle/>
          <a:p>
            <a:pPr algn="just"/>
            <a:r>
              <a:rPr lang="en-US" dirty="0">
                <a:latin typeface="Times New Roman" panose="02020603050405020304" pitchFamily="18" charset="0"/>
                <a:cs typeface="Times New Roman" panose="02020603050405020304" pitchFamily="18" charset="0"/>
              </a:rPr>
              <a:t>The </a:t>
            </a:r>
            <a:r>
              <a:rPr lang="en-US" dirty="0" err="1">
                <a:latin typeface="Times New Roman" panose="02020603050405020304" pitchFamily="18" charset="0"/>
                <a:cs typeface="Times New Roman" panose="02020603050405020304" pitchFamily="18" charset="0"/>
              </a:rPr>
              <a:t>McNichols</a:t>
            </a:r>
            <a:r>
              <a:rPr lang="en-US" dirty="0">
                <a:latin typeface="Times New Roman" panose="02020603050405020304" pitchFamily="18" charset="0"/>
                <a:cs typeface="Times New Roman" panose="02020603050405020304" pitchFamily="18" charset="0"/>
              </a:rPr>
              <a:t> Campus Library has completed a refresh of the 1st floor. Improvements include new carpet and furniture, additional group study rooms, additional power outlets, accessible inclusive restrooms, a mothering room, and </a:t>
            </a:r>
            <a:r>
              <a:rPr lang="en-US" dirty="0" smtClean="0">
                <a:latin typeface="Times New Roman" panose="02020603050405020304" pitchFamily="18" charset="0"/>
                <a:cs typeface="Times New Roman" panose="02020603050405020304" pitchFamily="18" charset="0"/>
              </a:rPr>
              <a:t>Metz </a:t>
            </a:r>
            <a:r>
              <a:rPr lang="en-US" dirty="0">
                <a:latin typeface="Times New Roman" panose="02020603050405020304" pitchFamily="18" charset="0"/>
                <a:cs typeface="Times New Roman" panose="02020603050405020304" pitchFamily="18" charset="0"/>
              </a:rPr>
              <a:t>updated and expanded café </a:t>
            </a:r>
            <a:r>
              <a:rPr lang="en-US" dirty="0" smtClean="0">
                <a:latin typeface="Times New Roman" panose="02020603050405020304" pitchFamily="18" charset="0"/>
                <a:cs typeface="Times New Roman" panose="02020603050405020304" pitchFamily="18" charset="0"/>
              </a:rPr>
              <a:t>“The </a:t>
            </a:r>
            <a:r>
              <a:rPr lang="en-US" dirty="0">
                <a:latin typeface="Times New Roman" panose="02020603050405020304" pitchFamily="18" charset="0"/>
                <a:cs typeface="Times New Roman" panose="02020603050405020304" pitchFamily="18" charset="0"/>
              </a:rPr>
              <a:t>Bookmark</a:t>
            </a: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This project was completed in partnership with Facilities Operations, ITS, Public Safety, University Services, and Metz.</a:t>
            </a:r>
          </a:p>
          <a:p>
            <a:pPr algn="just"/>
            <a:endParaRPr lang="en-US" dirty="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Students asked, and we listened: The </a:t>
            </a:r>
            <a:r>
              <a:rPr lang="en-US" dirty="0" err="1">
                <a:latin typeface="Times New Roman" panose="02020603050405020304" pitchFamily="18" charset="0"/>
                <a:cs typeface="Times New Roman" panose="02020603050405020304" pitchFamily="18" charset="0"/>
              </a:rPr>
              <a:t>McNichols</a:t>
            </a:r>
            <a:r>
              <a:rPr lang="en-US" dirty="0">
                <a:latin typeface="Times New Roman" panose="02020603050405020304" pitchFamily="18" charset="0"/>
                <a:cs typeface="Times New Roman" panose="02020603050405020304" pitchFamily="18" charset="0"/>
              </a:rPr>
              <a:t> Campus and the School of Dentistry Libraries have expanded hours for students. Beginning September 10th, the </a:t>
            </a:r>
            <a:r>
              <a:rPr lang="en-US" dirty="0" err="1">
                <a:latin typeface="Times New Roman" panose="02020603050405020304" pitchFamily="18" charset="0"/>
                <a:cs typeface="Times New Roman" panose="02020603050405020304" pitchFamily="18" charset="0"/>
              </a:rPr>
              <a:t>McNichols</a:t>
            </a:r>
            <a:r>
              <a:rPr lang="en-US" dirty="0">
                <a:latin typeface="Times New Roman" panose="02020603050405020304" pitchFamily="18" charset="0"/>
                <a:cs typeface="Times New Roman" panose="02020603050405020304" pitchFamily="18" charset="0"/>
              </a:rPr>
              <a:t> Campus Library's 1st floor will be open to students Monday-Thursday until midnight. The School of Dentistry Library offered extended hours during Summer exams, and will extend exam week hours in the Fall, as well.</a:t>
            </a:r>
          </a:p>
          <a:p>
            <a:pPr algn="just"/>
            <a:endParaRPr lang="en-US" dirty="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The Instructional Design Studio (IDS) recorded record-breaking enrollment for their Summer Workshop series. Workshops were developed in response to faculty feedback and included topics such as augmented and virtual reality and developing engaging lectures</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392964"/>
      </p:ext>
    </p:extLst>
  </p:cSld>
  <p:clrMapOvr>
    <a:masterClrMapping/>
  </p:clrMapOvr>
  <mc:AlternateContent xmlns:mc="http://schemas.openxmlformats.org/markup-compatibility/2006" xmlns:p14="http://schemas.microsoft.com/office/powerpoint/2010/main">
    <mc:Choice Requires="p14">
      <p:transition spd="slow" p14:dur="2000" advTm="17354"/>
    </mc:Choice>
    <mc:Fallback xmlns="">
      <p:transition spd="slow" advTm="17354"/>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97353" y="723623"/>
            <a:ext cx="6466583" cy="4197030"/>
          </a:xfrm>
          <a:prstGeom prst="rect">
            <a:avLst/>
          </a:prstGeom>
        </p:spPr>
        <p:txBody>
          <a:bodyPr>
            <a:normAutofit/>
          </a:bodyPr>
          <a:lstStyle>
            <a:lvl1pPr marL="137160" indent="-137160" algn="l" defTabSz="685800" rtl="0" eaLnBrk="1" latinLnBrk="0" hangingPunct="1">
              <a:spcBef>
                <a:spcPct val="20000"/>
              </a:spcBef>
              <a:buClr>
                <a:schemeClr val="accent1"/>
              </a:buClr>
              <a:buSzPct val="85000"/>
              <a:buFont typeface="Arial" pitchFamily="34" charset="0"/>
              <a:buChar char="•"/>
              <a:defRPr sz="1800" kern="1200">
                <a:solidFill>
                  <a:schemeClr val="tx1"/>
                </a:solidFill>
                <a:latin typeface="+mn-lt"/>
                <a:ea typeface="+mn-ea"/>
                <a:cs typeface="+mn-cs"/>
              </a:defRPr>
            </a:lvl1pPr>
            <a:lvl2pPr marL="342900" indent="-137160" algn="l" defTabSz="685800" rtl="0" eaLnBrk="1" latinLnBrk="0" hangingPunct="1">
              <a:spcBef>
                <a:spcPct val="20000"/>
              </a:spcBef>
              <a:buClr>
                <a:schemeClr val="accent1"/>
              </a:buClr>
              <a:buSzPct val="85000"/>
              <a:buFont typeface="Arial" pitchFamily="34" charset="0"/>
              <a:buChar char="•"/>
              <a:defRPr sz="1500" kern="1200">
                <a:solidFill>
                  <a:schemeClr val="tx1"/>
                </a:solidFill>
                <a:latin typeface="+mn-lt"/>
                <a:ea typeface="+mn-ea"/>
                <a:cs typeface="+mn-cs"/>
              </a:defRPr>
            </a:lvl2pPr>
            <a:lvl3pPr marL="548640" indent="-137160" algn="l" defTabSz="685800" rtl="0" eaLnBrk="1" latinLnBrk="0" hangingPunct="1">
              <a:spcBef>
                <a:spcPct val="20000"/>
              </a:spcBef>
              <a:buClr>
                <a:schemeClr val="accent1"/>
              </a:buClr>
              <a:buSzPct val="90000"/>
              <a:buFont typeface="Arial" pitchFamily="34" charset="0"/>
              <a:buChar char="•"/>
              <a:defRPr sz="1350" kern="1200">
                <a:solidFill>
                  <a:schemeClr val="tx1"/>
                </a:solidFill>
                <a:latin typeface="+mn-lt"/>
                <a:ea typeface="+mn-ea"/>
                <a:cs typeface="+mn-cs"/>
              </a:defRPr>
            </a:lvl3pPr>
            <a:lvl4pPr marL="754380" indent="-137160" algn="l" defTabSz="685800" rtl="0" eaLnBrk="1" latinLnBrk="0" hangingPunct="1">
              <a:spcBef>
                <a:spcPct val="20000"/>
              </a:spcBef>
              <a:buClr>
                <a:schemeClr val="accent1"/>
              </a:buClr>
              <a:buFont typeface="Arial" pitchFamily="34" charset="0"/>
              <a:buChar char="•"/>
              <a:defRPr sz="1200" kern="1200">
                <a:solidFill>
                  <a:schemeClr val="tx1"/>
                </a:solidFill>
                <a:latin typeface="+mn-lt"/>
                <a:ea typeface="+mn-ea"/>
                <a:cs typeface="+mn-cs"/>
              </a:defRPr>
            </a:lvl4pPr>
            <a:lvl5pPr marL="891540" indent="-102870" algn="l" defTabSz="685800" rtl="0" eaLnBrk="1" latinLnBrk="0" hangingPunct="1">
              <a:spcBef>
                <a:spcPct val="20000"/>
              </a:spcBef>
              <a:buClr>
                <a:schemeClr val="accent1"/>
              </a:buClr>
              <a:buSzPct val="100000"/>
              <a:buFont typeface="Arial" pitchFamily="34" charset="0"/>
              <a:buChar char="•"/>
              <a:defRPr sz="1050" kern="1200" baseline="0">
                <a:solidFill>
                  <a:schemeClr val="tx1"/>
                </a:solidFill>
                <a:latin typeface="+mn-lt"/>
                <a:ea typeface="+mn-ea"/>
                <a:cs typeface="+mn-cs"/>
              </a:defRPr>
            </a:lvl5pPr>
            <a:lvl6pPr marL="102870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6pPr>
            <a:lvl7pPr marL="116586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7pPr>
            <a:lvl8pPr marL="130302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8pPr>
            <a:lvl9pPr marL="144018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9pPr>
          </a:lstStyle>
          <a:p>
            <a:pPr algn="just">
              <a:buClr>
                <a:srgbClr val="4F81BD"/>
              </a:buClr>
            </a:pPr>
            <a:endParaRPr lang="en-US" dirty="0">
              <a:solidFill>
                <a:srgbClr val="444444"/>
              </a:solidFill>
              <a:latin typeface="Times New Roman" panose="02020603050405020304" pitchFamily="18" charset="0"/>
              <a:cs typeface="Times New Roman" panose="02020603050405020304" pitchFamily="18" charset="0"/>
            </a:endParaRPr>
          </a:p>
        </p:txBody>
      </p:sp>
      <p:sp>
        <p:nvSpPr>
          <p:cNvPr id="2" name="Title 1"/>
          <p:cNvSpPr>
            <a:spLocks noGrp="1"/>
          </p:cNvSpPr>
          <p:nvPr>
            <p:ph type="title"/>
          </p:nvPr>
        </p:nvSpPr>
        <p:spPr>
          <a:xfrm>
            <a:off x="342900" y="277218"/>
            <a:ext cx="6172200" cy="446405"/>
          </a:xfrm>
        </p:spPr>
        <p:txBody>
          <a:bodyPr>
            <a:noAutofit/>
          </a:bodyPr>
          <a:lstStyle/>
          <a:p>
            <a:pPr algn="ctr"/>
            <a:r>
              <a:rPr lang="en-US" sz="2800" dirty="0">
                <a:latin typeface="Times New Roman" panose="02020603050405020304" pitchFamily="18" charset="0"/>
                <a:cs typeface="Times New Roman" panose="02020603050405020304" pitchFamily="18" charset="0"/>
              </a:rPr>
              <a:t>Institute for </a:t>
            </a:r>
            <a:r>
              <a:rPr lang="en-US" sz="2800" u="sng" dirty="0">
                <a:latin typeface="Times New Roman" panose="02020603050405020304" pitchFamily="18" charset="0"/>
                <a:cs typeface="Times New Roman" panose="02020603050405020304" pitchFamily="18" charset="0"/>
              </a:rPr>
              <a:t>Leadership</a:t>
            </a:r>
            <a:r>
              <a:rPr lang="en-US" sz="2800" dirty="0">
                <a:latin typeface="Times New Roman" panose="02020603050405020304" pitchFamily="18" charset="0"/>
                <a:cs typeface="Times New Roman" panose="02020603050405020304" pitchFamily="18" charset="0"/>
              </a:rPr>
              <a:t> and Service</a:t>
            </a:r>
            <a:endParaRPr lang="en-US" sz="2800" u="sng"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1415" y="756888"/>
            <a:ext cx="6728346" cy="4386611"/>
          </a:xfrm>
        </p:spPr>
        <p:txBody>
          <a:bodyPr>
            <a:normAutofit lnSpcReduction="10000"/>
          </a:bodyPr>
          <a:lstStyle/>
          <a:p>
            <a:pPr lvl="0" algn="just">
              <a:buClr>
                <a:srgbClr val="4F81BD"/>
              </a:buClr>
            </a:pPr>
            <a:r>
              <a:rPr lang="en-US" sz="1000" b="1" dirty="0">
                <a:solidFill>
                  <a:srgbClr val="444444"/>
                </a:solidFill>
                <a:latin typeface="Times New Roman" panose="02020603050405020304" pitchFamily="18" charset="0"/>
                <a:cs typeface="Times New Roman" panose="02020603050405020304" pitchFamily="18" charset="0"/>
              </a:rPr>
              <a:t>The National Society for Leadership and Success - </a:t>
            </a:r>
            <a:r>
              <a:rPr lang="en-US" sz="1000" dirty="0">
                <a:solidFill>
                  <a:srgbClr val="444444"/>
                </a:solidFill>
                <a:latin typeface="Times New Roman" panose="02020603050405020304" pitchFamily="18" charset="0"/>
                <a:cs typeface="Times New Roman" panose="02020603050405020304" pitchFamily="18" charset="0"/>
              </a:rPr>
              <a:t>Through a partnership between the Institute and Student Affairs, a new chapter of the National Society for Leadership and Success was launched this past August.  The criterion for membership in the Society is Sophomore status, greater than 3.0 GPA, and active participation in the Emerging Leaders Program and/or the Leadership Minor.  552 students have joined and 206 have officially been inducted into the Society. The requirements for induction include participation in Leadership Seminars, Public Speaker Broadcasts, and Success Networking Seminars. This national recognition compliments our Detroit Mercy local recognitions of the Emerging Leaders Programs’ Leadership Pin and Medallion awards.</a:t>
            </a:r>
          </a:p>
          <a:p>
            <a:pPr lvl="0" algn="just">
              <a:buClr>
                <a:srgbClr val="4F81BD"/>
              </a:buClr>
            </a:pPr>
            <a:endParaRPr lang="en-US" sz="1000" dirty="0">
              <a:solidFill>
                <a:srgbClr val="444444"/>
              </a:solidFill>
              <a:latin typeface="Times New Roman" panose="02020603050405020304" pitchFamily="18" charset="0"/>
              <a:cs typeface="Times New Roman" panose="02020603050405020304" pitchFamily="18" charset="0"/>
            </a:endParaRPr>
          </a:p>
          <a:p>
            <a:pPr lvl="0" algn="just">
              <a:buClr>
                <a:srgbClr val="4F81BD"/>
              </a:buClr>
            </a:pPr>
            <a:r>
              <a:rPr lang="en-US" sz="1000" b="1" dirty="0">
                <a:solidFill>
                  <a:srgbClr val="444444"/>
                </a:solidFill>
                <a:latin typeface="Times New Roman" panose="02020603050405020304" pitchFamily="18" charset="0"/>
                <a:cs typeface="Times New Roman" panose="02020603050405020304" pitchFamily="18" charset="0"/>
              </a:rPr>
              <a:t>Emerging Leaders Program (ELP)</a:t>
            </a:r>
            <a:r>
              <a:rPr lang="en-US" sz="1000" dirty="0">
                <a:solidFill>
                  <a:srgbClr val="444444"/>
                </a:solidFill>
                <a:latin typeface="Times New Roman" panose="02020603050405020304" pitchFamily="18" charset="0"/>
                <a:cs typeface="Times New Roman" panose="02020603050405020304" pitchFamily="18" charset="0"/>
              </a:rPr>
              <a:t> - Program activities and events have resulted in the recruitment of over 200 new engaged members to the Emerging Leaders Program.  The partnership with ELP and the office of Advancement resulted in three major gift donors participating in the ELP Leadership Slams.  These speaking events allowed Joe </a:t>
            </a:r>
            <a:r>
              <a:rPr lang="en-US" sz="1000" dirty="0" err="1">
                <a:solidFill>
                  <a:srgbClr val="444444"/>
                </a:solidFill>
                <a:latin typeface="Times New Roman" panose="02020603050405020304" pitchFamily="18" charset="0"/>
                <a:cs typeface="Times New Roman" panose="02020603050405020304" pitchFamily="18" charset="0"/>
              </a:rPr>
              <a:t>Zalke</a:t>
            </a:r>
            <a:r>
              <a:rPr lang="en-US" sz="1000" dirty="0">
                <a:solidFill>
                  <a:srgbClr val="444444"/>
                </a:solidFill>
                <a:latin typeface="Times New Roman" panose="02020603050405020304" pitchFamily="18" charset="0"/>
                <a:cs typeface="Times New Roman" panose="02020603050405020304" pitchFamily="18" charset="0"/>
              </a:rPr>
              <a:t>, Major General Gerry Cannon, Peter Sullivan, Larry </a:t>
            </a:r>
            <a:r>
              <a:rPr lang="en-US" sz="1000" dirty="0" err="1">
                <a:solidFill>
                  <a:srgbClr val="444444"/>
                </a:solidFill>
                <a:latin typeface="Times New Roman" panose="02020603050405020304" pitchFamily="18" charset="0"/>
                <a:cs typeface="Times New Roman" panose="02020603050405020304" pitchFamily="18" charset="0"/>
              </a:rPr>
              <a:t>Angelilli</a:t>
            </a:r>
            <a:r>
              <a:rPr lang="en-US" sz="1000" dirty="0">
                <a:solidFill>
                  <a:srgbClr val="444444"/>
                </a:solidFill>
                <a:latin typeface="Times New Roman" panose="02020603050405020304" pitchFamily="18" charset="0"/>
                <a:cs typeface="Times New Roman" panose="02020603050405020304" pitchFamily="18" charset="0"/>
              </a:rPr>
              <a:t>, Tom </a:t>
            </a:r>
            <a:r>
              <a:rPr lang="en-US" sz="1000" dirty="0" err="1">
                <a:solidFill>
                  <a:srgbClr val="444444"/>
                </a:solidFill>
                <a:latin typeface="Times New Roman" panose="02020603050405020304" pitchFamily="18" charset="0"/>
                <a:cs typeface="Times New Roman" panose="02020603050405020304" pitchFamily="18" charset="0"/>
              </a:rPr>
              <a:t>Lokar</a:t>
            </a:r>
            <a:r>
              <a:rPr lang="en-US" sz="1000" dirty="0">
                <a:solidFill>
                  <a:srgbClr val="444444"/>
                </a:solidFill>
                <a:latin typeface="Times New Roman" panose="02020603050405020304" pitchFamily="18" charset="0"/>
                <a:cs typeface="Times New Roman" panose="02020603050405020304" pitchFamily="18" charset="0"/>
              </a:rPr>
              <a:t>, and Tom Page the opportunity to share their leadership stories and to engage our students in networking and learning opportunities.  In addition, at the University Honors Convocation in March, 21 students received the recognition of the Leadership Medallion and Leadership Pin awards.</a:t>
            </a:r>
          </a:p>
          <a:p>
            <a:pPr lvl="0" algn="just">
              <a:buClr>
                <a:srgbClr val="4F81BD"/>
              </a:buClr>
            </a:pPr>
            <a:endParaRPr lang="en-US" sz="1000" dirty="0">
              <a:solidFill>
                <a:srgbClr val="444444"/>
              </a:solidFill>
              <a:latin typeface="Times New Roman" panose="02020603050405020304" pitchFamily="18" charset="0"/>
              <a:cs typeface="Times New Roman" panose="02020603050405020304" pitchFamily="18" charset="0"/>
            </a:endParaRPr>
          </a:p>
          <a:p>
            <a:pPr lvl="0" algn="just">
              <a:buClr>
                <a:srgbClr val="4F81BD"/>
              </a:buClr>
            </a:pPr>
            <a:r>
              <a:rPr lang="en-US" sz="1000" b="1" dirty="0">
                <a:solidFill>
                  <a:srgbClr val="444444"/>
                </a:solidFill>
                <a:latin typeface="Times New Roman" panose="02020603050405020304" pitchFamily="18" charset="0"/>
                <a:cs typeface="Times New Roman" panose="02020603050405020304" pitchFamily="18" charset="0"/>
              </a:rPr>
              <a:t>Step Up: Be a Leader and Pay It Forward </a:t>
            </a:r>
            <a:r>
              <a:rPr lang="en-US" sz="1000" dirty="0">
                <a:solidFill>
                  <a:srgbClr val="444444"/>
                </a:solidFill>
                <a:latin typeface="Times New Roman" panose="02020603050405020304" pitchFamily="18" charset="0"/>
                <a:cs typeface="Times New Roman" panose="02020603050405020304" pitchFamily="18" charset="0"/>
              </a:rPr>
              <a:t>- 85 undergraduate Emerging Leaders enrolled in the Leadership Capstone courses, participated as group mentors in the student-led Step Up Program that provides leadership, social skill, and college transition information modules to local students high schools in Hamtramck Public Schools’ HOPE After School Program, the Jalen Rose Leadership Academy, and other education partners. Five FCCP Student Leaders organized the 85 Detroit Mercy students and together facilitated 50 separate 1.5 hour sessions for over 200 younger students.  Several of the Detroit Mercy students so enjoyed the experience and leadership growth that they plan to return to the program next year, even though they will no longer be part of the Capstone course.</a:t>
            </a:r>
          </a:p>
          <a:p>
            <a:pPr lvl="0" algn="just">
              <a:buClr>
                <a:srgbClr val="4F81BD"/>
              </a:buClr>
            </a:pPr>
            <a:endParaRPr lang="en-US" sz="1000" dirty="0">
              <a:solidFill>
                <a:srgbClr val="444444"/>
              </a:solidFill>
              <a:latin typeface="Times New Roman" panose="02020603050405020304" pitchFamily="18" charset="0"/>
              <a:cs typeface="Times New Roman" panose="02020603050405020304" pitchFamily="18" charset="0"/>
            </a:endParaRPr>
          </a:p>
          <a:p>
            <a:pPr lvl="0" algn="just">
              <a:buClr>
                <a:srgbClr val="4F81BD"/>
              </a:buClr>
            </a:pPr>
            <a:r>
              <a:rPr lang="en-US" sz="1000" b="1" dirty="0">
                <a:solidFill>
                  <a:srgbClr val="444444"/>
                </a:solidFill>
                <a:latin typeface="Times New Roman" panose="02020603050405020304" pitchFamily="18" charset="0"/>
                <a:cs typeface="Times New Roman" panose="02020603050405020304" pitchFamily="18" charset="0"/>
              </a:rPr>
              <a:t>Leadership Minor </a:t>
            </a:r>
            <a:r>
              <a:rPr lang="en-US" sz="1000" dirty="0">
                <a:solidFill>
                  <a:srgbClr val="444444"/>
                </a:solidFill>
                <a:latin typeface="Times New Roman" panose="02020603050405020304" pitchFamily="18" charset="0"/>
                <a:cs typeface="Times New Roman" panose="02020603050405020304" pitchFamily="18" charset="0"/>
              </a:rPr>
              <a:t>- The Leadership Minor continues to thrive on campus with over 500 students declaring this Minor and representing more students than all other minors combined.  This interdisciplinary program coordinates with every major on campus and augments the leadership capacity and campus experience for our students.  Leadership Minor students also play key roles in every campus organization and contribute significantly as volunteer coordinators for Commencement, Freshmen Move-In Day, and our annual Homecoming</a:t>
            </a:r>
            <a:r>
              <a:rPr lang="en-US" sz="1000" dirty="0" smtClean="0">
                <a:solidFill>
                  <a:srgbClr val="444444"/>
                </a:solidFill>
                <a:latin typeface="Times New Roman" panose="02020603050405020304" pitchFamily="18" charset="0"/>
                <a:cs typeface="Times New Roman" panose="02020603050405020304" pitchFamily="18" charset="0"/>
              </a:rPr>
              <a:t>.</a:t>
            </a:r>
            <a:endParaRPr lang="en-US" sz="1000" dirty="0">
              <a:solidFill>
                <a:srgbClr val="444444"/>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45150032"/>
      </p:ext>
    </p:extLst>
  </p:cSld>
  <p:clrMapOvr>
    <a:masterClrMapping/>
  </p:clrMapOvr>
  <mc:AlternateContent xmlns:mc="http://schemas.openxmlformats.org/markup-compatibility/2006" xmlns:p14="http://schemas.microsoft.com/office/powerpoint/2010/main">
    <mc:Choice Requires="p14">
      <p:transition spd="slow" p14:dur="2000" advTm="17354"/>
    </mc:Choice>
    <mc:Fallback xmlns="">
      <p:transition spd="slow" advTm="17354"/>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97353" y="723623"/>
            <a:ext cx="6466583" cy="4197030"/>
          </a:xfrm>
          <a:prstGeom prst="rect">
            <a:avLst/>
          </a:prstGeom>
        </p:spPr>
        <p:txBody>
          <a:bodyPr>
            <a:normAutofit/>
          </a:bodyPr>
          <a:lstStyle>
            <a:lvl1pPr marL="137160" indent="-137160" algn="l" defTabSz="685800" rtl="0" eaLnBrk="1" latinLnBrk="0" hangingPunct="1">
              <a:spcBef>
                <a:spcPct val="20000"/>
              </a:spcBef>
              <a:buClr>
                <a:schemeClr val="accent1"/>
              </a:buClr>
              <a:buSzPct val="85000"/>
              <a:buFont typeface="Arial" pitchFamily="34" charset="0"/>
              <a:buChar char="•"/>
              <a:defRPr sz="1800" kern="1200">
                <a:solidFill>
                  <a:schemeClr val="tx1"/>
                </a:solidFill>
                <a:latin typeface="+mn-lt"/>
                <a:ea typeface="+mn-ea"/>
                <a:cs typeface="+mn-cs"/>
              </a:defRPr>
            </a:lvl1pPr>
            <a:lvl2pPr marL="342900" indent="-137160" algn="l" defTabSz="685800" rtl="0" eaLnBrk="1" latinLnBrk="0" hangingPunct="1">
              <a:spcBef>
                <a:spcPct val="20000"/>
              </a:spcBef>
              <a:buClr>
                <a:schemeClr val="accent1"/>
              </a:buClr>
              <a:buSzPct val="85000"/>
              <a:buFont typeface="Arial" pitchFamily="34" charset="0"/>
              <a:buChar char="•"/>
              <a:defRPr sz="1500" kern="1200">
                <a:solidFill>
                  <a:schemeClr val="tx1"/>
                </a:solidFill>
                <a:latin typeface="+mn-lt"/>
                <a:ea typeface="+mn-ea"/>
                <a:cs typeface="+mn-cs"/>
              </a:defRPr>
            </a:lvl2pPr>
            <a:lvl3pPr marL="548640" indent="-137160" algn="l" defTabSz="685800" rtl="0" eaLnBrk="1" latinLnBrk="0" hangingPunct="1">
              <a:spcBef>
                <a:spcPct val="20000"/>
              </a:spcBef>
              <a:buClr>
                <a:schemeClr val="accent1"/>
              </a:buClr>
              <a:buSzPct val="90000"/>
              <a:buFont typeface="Arial" pitchFamily="34" charset="0"/>
              <a:buChar char="•"/>
              <a:defRPr sz="1350" kern="1200">
                <a:solidFill>
                  <a:schemeClr val="tx1"/>
                </a:solidFill>
                <a:latin typeface="+mn-lt"/>
                <a:ea typeface="+mn-ea"/>
                <a:cs typeface="+mn-cs"/>
              </a:defRPr>
            </a:lvl3pPr>
            <a:lvl4pPr marL="754380" indent="-137160" algn="l" defTabSz="685800" rtl="0" eaLnBrk="1" latinLnBrk="0" hangingPunct="1">
              <a:spcBef>
                <a:spcPct val="20000"/>
              </a:spcBef>
              <a:buClr>
                <a:schemeClr val="accent1"/>
              </a:buClr>
              <a:buFont typeface="Arial" pitchFamily="34" charset="0"/>
              <a:buChar char="•"/>
              <a:defRPr sz="1200" kern="1200">
                <a:solidFill>
                  <a:schemeClr val="tx1"/>
                </a:solidFill>
                <a:latin typeface="+mn-lt"/>
                <a:ea typeface="+mn-ea"/>
                <a:cs typeface="+mn-cs"/>
              </a:defRPr>
            </a:lvl4pPr>
            <a:lvl5pPr marL="891540" indent="-102870" algn="l" defTabSz="685800" rtl="0" eaLnBrk="1" latinLnBrk="0" hangingPunct="1">
              <a:spcBef>
                <a:spcPct val="20000"/>
              </a:spcBef>
              <a:buClr>
                <a:schemeClr val="accent1"/>
              </a:buClr>
              <a:buSzPct val="100000"/>
              <a:buFont typeface="Arial" pitchFamily="34" charset="0"/>
              <a:buChar char="•"/>
              <a:defRPr sz="1050" kern="1200" baseline="0">
                <a:solidFill>
                  <a:schemeClr val="tx1"/>
                </a:solidFill>
                <a:latin typeface="+mn-lt"/>
                <a:ea typeface="+mn-ea"/>
                <a:cs typeface="+mn-cs"/>
              </a:defRPr>
            </a:lvl5pPr>
            <a:lvl6pPr marL="102870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6pPr>
            <a:lvl7pPr marL="116586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7pPr>
            <a:lvl8pPr marL="130302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8pPr>
            <a:lvl9pPr marL="144018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9pPr>
          </a:lstStyle>
          <a:p>
            <a:pPr algn="just">
              <a:buClr>
                <a:srgbClr val="4F81BD"/>
              </a:buClr>
            </a:pPr>
            <a:endParaRPr lang="en-US" dirty="0">
              <a:solidFill>
                <a:srgbClr val="444444"/>
              </a:solidFill>
              <a:latin typeface="Times New Roman" panose="02020603050405020304" pitchFamily="18" charset="0"/>
              <a:cs typeface="Times New Roman" panose="02020603050405020304" pitchFamily="18" charset="0"/>
            </a:endParaRPr>
          </a:p>
        </p:txBody>
      </p:sp>
      <p:sp>
        <p:nvSpPr>
          <p:cNvPr id="2" name="Title 1"/>
          <p:cNvSpPr>
            <a:spLocks noGrp="1"/>
          </p:cNvSpPr>
          <p:nvPr>
            <p:ph type="title"/>
          </p:nvPr>
        </p:nvSpPr>
        <p:spPr>
          <a:xfrm>
            <a:off x="342900" y="277218"/>
            <a:ext cx="6172200" cy="446405"/>
          </a:xfrm>
        </p:spPr>
        <p:txBody>
          <a:bodyPr>
            <a:noAutofit/>
          </a:bodyPr>
          <a:lstStyle/>
          <a:p>
            <a:pPr algn="ctr"/>
            <a:r>
              <a:rPr lang="en-US" sz="2800" dirty="0">
                <a:latin typeface="Times New Roman" panose="02020603050405020304" pitchFamily="18" charset="0"/>
                <a:cs typeface="Times New Roman" panose="02020603050405020304" pitchFamily="18" charset="0"/>
              </a:rPr>
              <a:t>Institute for Leadership and </a:t>
            </a:r>
            <a:r>
              <a:rPr lang="en-US" sz="2800" u="sng" dirty="0">
                <a:latin typeface="Times New Roman" panose="02020603050405020304" pitchFamily="18" charset="0"/>
                <a:cs typeface="Times New Roman" panose="02020603050405020304" pitchFamily="18" charset="0"/>
              </a:rPr>
              <a:t>Service</a:t>
            </a:r>
          </a:p>
        </p:txBody>
      </p:sp>
      <p:sp>
        <p:nvSpPr>
          <p:cNvPr id="7" name="Content Placeholder 6"/>
          <p:cNvSpPr>
            <a:spLocks noGrp="1"/>
          </p:cNvSpPr>
          <p:nvPr>
            <p:ph idx="1"/>
          </p:nvPr>
        </p:nvSpPr>
        <p:spPr>
          <a:xfrm>
            <a:off x="61415" y="805218"/>
            <a:ext cx="6687404" cy="4012442"/>
          </a:xfrm>
        </p:spPr>
        <p:txBody>
          <a:bodyPr>
            <a:normAutofit fontScale="70000" lnSpcReduction="20000"/>
          </a:bodyPr>
          <a:lstStyle/>
          <a:p>
            <a:pPr algn="just"/>
            <a:r>
              <a:rPr lang="en-US" dirty="0">
                <a:latin typeface="Times New Roman" panose="02020603050405020304" pitchFamily="18" charset="0"/>
                <a:cs typeface="Times New Roman" panose="02020603050405020304" pitchFamily="18" charset="0"/>
              </a:rPr>
              <a:t>22 Student Leaders in the Ford Community Corps Partnerships program developed creative service-learning projects that served over 4,000 people in our community.</a:t>
            </a:r>
          </a:p>
          <a:p>
            <a:pPr algn="just"/>
            <a:endParaRPr lang="en-US" dirty="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18 Students designed and built a new learning station (an Earthquake table – that allows kids to build Lego structures and test how well they would withstand an earthquake) for the Michigan Science Center.</a:t>
            </a:r>
          </a:p>
          <a:p>
            <a:pPr algn="just"/>
            <a:endParaRPr lang="en-US" dirty="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Junior Sarah Hirschmann led 13 students in developing card games that helped the special education students develop their  math skills. </a:t>
            </a:r>
          </a:p>
          <a:p>
            <a:pPr algn="just"/>
            <a:endParaRPr lang="en-US" dirty="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19 MBA students created a business plan to help Southwest Solutions make critical business decisions related to starting their own construction business. </a:t>
            </a:r>
          </a:p>
          <a:p>
            <a:pPr algn="just"/>
            <a:endParaRPr lang="en-US" dirty="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5-Year MBA student, Melba Dearing developed a business plan for creating marketable products using the food that Campus Kitchen recovers.</a:t>
            </a:r>
          </a:p>
          <a:p>
            <a:pPr algn="just"/>
            <a:endParaRPr lang="en-US" dirty="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Student Leader </a:t>
            </a:r>
            <a:r>
              <a:rPr lang="en-US" dirty="0" err="1">
                <a:latin typeface="Times New Roman" panose="02020603050405020304" pitchFamily="18" charset="0"/>
                <a:cs typeface="Times New Roman" panose="02020603050405020304" pitchFamily="18" charset="0"/>
              </a:rPr>
              <a:t>Dohna</a:t>
            </a:r>
            <a:r>
              <a:rPr lang="en-US" dirty="0">
                <a:latin typeface="Times New Roman" panose="02020603050405020304" pitchFamily="18" charset="0"/>
                <a:cs typeface="Times New Roman" panose="02020603050405020304" pitchFamily="18" charset="0"/>
              </a:rPr>
              <a:t> Dudley created a plan for an on-campus Food Pantry that is on track to open in the fall to help Detroit Mercy students who experience food insecurity.  (The Student Social Work Association surveyed Detroit Mercy students and found that 42% of Detroit Mercy students or their households did not have enough food to eat, and 51% said their food supply had been inadequate during the semester.)</a:t>
            </a:r>
          </a:p>
          <a:p>
            <a:pPr algn="just"/>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9332677"/>
      </p:ext>
    </p:extLst>
  </p:cSld>
  <p:clrMapOvr>
    <a:masterClrMapping/>
  </p:clrMapOvr>
  <mc:AlternateContent xmlns:mc="http://schemas.openxmlformats.org/markup-compatibility/2006" xmlns:p14="http://schemas.microsoft.com/office/powerpoint/2010/main">
    <mc:Choice Requires="p14">
      <p:transition spd="slow" p14:dur="2000" advTm="17354"/>
    </mc:Choice>
    <mc:Fallback xmlns="">
      <p:transition spd="slow" advTm="17354"/>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42900" y="266131"/>
            <a:ext cx="6172200" cy="600501"/>
          </a:xfrm>
        </p:spPr>
        <p:txBody>
          <a:bodyPr anchor="t">
            <a:normAutofit/>
          </a:bodyPr>
          <a:lstStyle/>
          <a:p>
            <a:pPr algn="ctr"/>
            <a:r>
              <a:rPr lang="en-US" dirty="0">
                <a:latin typeface="Times New Roman" panose="02020603050405020304" pitchFamily="18" charset="0"/>
                <a:cs typeface="Times New Roman" panose="02020603050405020304" pitchFamily="18" charset="0"/>
              </a:rPr>
              <a:t>TRIO Student Support Services</a:t>
            </a:r>
          </a:p>
        </p:txBody>
      </p:sp>
      <p:sp>
        <p:nvSpPr>
          <p:cNvPr id="11" name="Content Placeholder 2"/>
          <p:cNvSpPr>
            <a:spLocks noGrp="1"/>
          </p:cNvSpPr>
          <p:nvPr>
            <p:ph idx="1"/>
          </p:nvPr>
        </p:nvSpPr>
        <p:spPr>
          <a:xfrm>
            <a:off x="0" y="858953"/>
            <a:ext cx="6858000" cy="3801754"/>
          </a:xfrm>
        </p:spPr>
        <p:txBody>
          <a:bodyPr>
            <a:normAutofit fontScale="85000" lnSpcReduction="10000"/>
          </a:bodyPr>
          <a:lstStyle/>
          <a:p>
            <a:pPr algn="just"/>
            <a:r>
              <a:rPr lang="en-US" dirty="0" smtClean="0">
                <a:latin typeface="Times New Roman" panose="02020603050405020304" pitchFamily="18" charset="0"/>
                <a:cs typeface="Times New Roman" panose="02020603050405020304" pitchFamily="18" charset="0"/>
              </a:rPr>
              <a:t>TRIO </a:t>
            </a:r>
            <a:r>
              <a:rPr lang="en-US" dirty="0">
                <a:latin typeface="Times New Roman" panose="02020603050405020304" pitchFamily="18" charset="0"/>
                <a:cs typeface="Times New Roman" panose="02020603050405020304" pitchFamily="18" charset="0"/>
              </a:rPr>
              <a:t>SSS offered over 25 skill development workshops throughout the academic year, which included topics such as financial literacy, academic success planning, and graduate school preparation. </a:t>
            </a:r>
          </a:p>
          <a:p>
            <a:pPr algn="just"/>
            <a:endParaRPr lang="en-US" dirty="0" smtClean="0">
              <a:latin typeface="Times New Roman" panose="02020603050405020304" pitchFamily="18" charset="0"/>
              <a:cs typeface="Times New Roman" panose="02020603050405020304" pitchFamily="18" charset="0"/>
            </a:endParaRPr>
          </a:p>
          <a:p>
            <a:pPr algn="just"/>
            <a:r>
              <a:rPr lang="en-US" dirty="0" smtClean="0">
                <a:latin typeface="Times New Roman" panose="02020603050405020304" pitchFamily="18" charset="0"/>
                <a:cs typeface="Times New Roman" panose="02020603050405020304" pitchFamily="18" charset="0"/>
              </a:rPr>
              <a:t>A </a:t>
            </a:r>
            <a:r>
              <a:rPr lang="en-US" dirty="0">
                <a:latin typeface="Times New Roman" panose="02020603050405020304" pitchFamily="18" charset="0"/>
                <a:cs typeface="Times New Roman" panose="02020603050405020304" pitchFamily="18" charset="0"/>
              </a:rPr>
              <a:t>priority service offered by TRIO SSS included providing assistance to TRIO participants with applying for admission to graduate schools. To meet this need, TRIO SSS took students on graduate school and cultural immersion tours in Michigan, Illinois, and Indiana, visiting 20 universities, 5 museums, and participating in multiple career presentations. TRIO SSS had over 1,700 visits from students and logged over 1,300 student study hours. </a:t>
            </a:r>
          </a:p>
          <a:p>
            <a:pPr algn="just"/>
            <a:endParaRPr lang="en-US" dirty="0" smtClean="0">
              <a:latin typeface="Times New Roman" panose="02020603050405020304" pitchFamily="18" charset="0"/>
              <a:cs typeface="Times New Roman" panose="02020603050405020304" pitchFamily="18" charset="0"/>
            </a:endParaRPr>
          </a:p>
          <a:p>
            <a:pPr algn="just"/>
            <a:r>
              <a:rPr lang="en-US" dirty="0" smtClean="0">
                <a:latin typeface="Times New Roman" panose="02020603050405020304" pitchFamily="18" charset="0"/>
                <a:cs typeface="Times New Roman" panose="02020603050405020304" pitchFamily="18" charset="0"/>
              </a:rPr>
              <a:t>Additionally</a:t>
            </a:r>
            <a:r>
              <a:rPr lang="en-US" dirty="0">
                <a:latin typeface="Times New Roman" panose="02020603050405020304" pitchFamily="18" charset="0"/>
                <a:cs typeface="Times New Roman" panose="02020603050405020304" pitchFamily="18" charset="0"/>
              </a:rPr>
              <a:t>, TRIO implemented 4 summer enrichment programs to assist students with preparing for course content and their transition to University of Detroit Mercy. TRIO provided more than 20 scholarships to </a:t>
            </a:r>
            <a:r>
              <a:rPr lang="en-US" dirty="0" smtClean="0">
                <a:latin typeface="Times New Roman" panose="02020603050405020304" pitchFamily="18" charset="0"/>
                <a:cs typeface="Times New Roman" panose="02020603050405020304" pitchFamily="18" charset="0"/>
              </a:rPr>
              <a:t>1</a:t>
            </a:r>
            <a:r>
              <a:rPr lang="en-US" baseline="30000" dirty="0" smtClean="0">
                <a:latin typeface="Times New Roman" panose="02020603050405020304" pitchFamily="18" charset="0"/>
                <a:cs typeface="Times New Roman" panose="02020603050405020304" pitchFamily="18" charset="0"/>
              </a:rPr>
              <a:t>st</a:t>
            </a:r>
            <a:r>
              <a:rPr lang="en-US" dirty="0" smtClean="0">
                <a:latin typeface="Times New Roman" panose="02020603050405020304" pitchFamily="18" charset="0"/>
                <a:cs typeface="Times New Roman" panose="02020603050405020304" pitchFamily="18" charset="0"/>
              </a:rPr>
              <a:t> generation</a:t>
            </a:r>
            <a:r>
              <a:rPr lang="en-US" dirty="0">
                <a:latin typeface="Times New Roman" panose="02020603050405020304" pitchFamily="18" charset="0"/>
                <a:cs typeface="Times New Roman" panose="02020603050405020304" pitchFamily="18" charset="0"/>
              </a:rPr>
              <a:t>, income-eligible, and students with disabilities, which assisted with the provision of the critical financial assistance that students need to complete their education. </a:t>
            </a:r>
          </a:p>
          <a:p>
            <a:pPr algn="just"/>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71433054"/>
      </p:ext>
    </p:extLst>
  </p:cSld>
  <p:clrMapOvr>
    <a:masterClrMapping/>
  </p:clrMapOvr>
  <mc:AlternateContent xmlns:mc="http://schemas.openxmlformats.org/markup-compatibility/2006" xmlns:p14="http://schemas.microsoft.com/office/powerpoint/2010/main">
    <mc:Choice Requires="p14">
      <p:transition spd="slow" p14:dur="2000" advTm="13982"/>
    </mc:Choice>
    <mc:Fallback xmlns="">
      <p:transition spd="slow" advTm="13982"/>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97353" y="723623"/>
            <a:ext cx="6466583" cy="4197030"/>
          </a:xfrm>
          <a:prstGeom prst="rect">
            <a:avLst/>
          </a:prstGeom>
        </p:spPr>
        <p:txBody>
          <a:bodyPr>
            <a:normAutofit/>
          </a:bodyPr>
          <a:lstStyle>
            <a:lvl1pPr marL="137160" indent="-137160" algn="l" defTabSz="685800" rtl="0" eaLnBrk="1" latinLnBrk="0" hangingPunct="1">
              <a:spcBef>
                <a:spcPct val="20000"/>
              </a:spcBef>
              <a:buClr>
                <a:schemeClr val="accent1"/>
              </a:buClr>
              <a:buSzPct val="85000"/>
              <a:buFont typeface="Arial" pitchFamily="34" charset="0"/>
              <a:buChar char="•"/>
              <a:defRPr sz="1800" kern="1200">
                <a:solidFill>
                  <a:schemeClr val="tx1"/>
                </a:solidFill>
                <a:latin typeface="+mn-lt"/>
                <a:ea typeface="+mn-ea"/>
                <a:cs typeface="+mn-cs"/>
              </a:defRPr>
            </a:lvl1pPr>
            <a:lvl2pPr marL="342900" indent="-137160" algn="l" defTabSz="685800" rtl="0" eaLnBrk="1" latinLnBrk="0" hangingPunct="1">
              <a:spcBef>
                <a:spcPct val="20000"/>
              </a:spcBef>
              <a:buClr>
                <a:schemeClr val="accent1"/>
              </a:buClr>
              <a:buSzPct val="85000"/>
              <a:buFont typeface="Arial" pitchFamily="34" charset="0"/>
              <a:buChar char="•"/>
              <a:defRPr sz="1500" kern="1200">
                <a:solidFill>
                  <a:schemeClr val="tx1"/>
                </a:solidFill>
                <a:latin typeface="+mn-lt"/>
                <a:ea typeface="+mn-ea"/>
                <a:cs typeface="+mn-cs"/>
              </a:defRPr>
            </a:lvl2pPr>
            <a:lvl3pPr marL="548640" indent="-137160" algn="l" defTabSz="685800" rtl="0" eaLnBrk="1" latinLnBrk="0" hangingPunct="1">
              <a:spcBef>
                <a:spcPct val="20000"/>
              </a:spcBef>
              <a:buClr>
                <a:schemeClr val="accent1"/>
              </a:buClr>
              <a:buSzPct val="90000"/>
              <a:buFont typeface="Arial" pitchFamily="34" charset="0"/>
              <a:buChar char="•"/>
              <a:defRPr sz="1350" kern="1200">
                <a:solidFill>
                  <a:schemeClr val="tx1"/>
                </a:solidFill>
                <a:latin typeface="+mn-lt"/>
                <a:ea typeface="+mn-ea"/>
                <a:cs typeface="+mn-cs"/>
              </a:defRPr>
            </a:lvl3pPr>
            <a:lvl4pPr marL="754380" indent="-137160" algn="l" defTabSz="685800" rtl="0" eaLnBrk="1" latinLnBrk="0" hangingPunct="1">
              <a:spcBef>
                <a:spcPct val="20000"/>
              </a:spcBef>
              <a:buClr>
                <a:schemeClr val="accent1"/>
              </a:buClr>
              <a:buFont typeface="Arial" pitchFamily="34" charset="0"/>
              <a:buChar char="•"/>
              <a:defRPr sz="1200" kern="1200">
                <a:solidFill>
                  <a:schemeClr val="tx1"/>
                </a:solidFill>
                <a:latin typeface="+mn-lt"/>
                <a:ea typeface="+mn-ea"/>
                <a:cs typeface="+mn-cs"/>
              </a:defRPr>
            </a:lvl4pPr>
            <a:lvl5pPr marL="891540" indent="-102870" algn="l" defTabSz="685800" rtl="0" eaLnBrk="1" latinLnBrk="0" hangingPunct="1">
              <a:spcBef>
                <a:spcPct val="20000"/>
              </a:spcBef>
              <a:buClr>
                <a:schemeClr val="accent1"/>
              </a:buClr>
              <a:buSzPct val="100000"/>
              <a:buFont typeface="Arial" pitchFamily="34" charset="0"/>
              <a:buChar char="•"/>
              <a:defRPr sz="1050" kern="1200" baseline="0">
                <a:solidFill>
                  <a:schemeClr val="tx1"/>
                </a:solidFill>
                <a:latin typeface="+mn-lt"/>
                <a:ea typeface="+mn-ea"/>
                <a:cs typeface="+mn-cs"/>
              </a:defRPr>
            </a:lvl5pPr>
            <a:lvl6pPr marL="102870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6pPr>
            <a:lvl7pPr marL="116586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7pPr>
            <a:lvl8pPr marL="130302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8pPr>
            <a:lvl9pPr marL="144018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9pPr>
          </a:lstStyle>
          <a:p>
            <a:pPr algn="just">
              <a:buClr>
                <a:srgbClr val="4F81BD"/>
              </a:buClr>
            </a:pPr>
            <a:endParaRPr lang="en-US" dirty="0">
              <a:solidFill>
                <a:srgbClr val="444444"/>
              </a:solidFill>
              <a:latin typeface="Times New Roman" panose="02020603050405020304" pitchFamily="18" charset="0"/>
              <a:cs typeface="Times New Roman" panose="02020603050405020304" pitchFamily="18" charset="0"/>
            </a:endParaRPr>
          </a:p>
        </p:txBody>
      </p:sp>
      <p:sp>
        <p:nvSpPr>
          <p:cNvPr id="2" name="Title 1"/>
          <p:cNvSpPr>
            <a:spLocks noGrp="1"/>
          </p:cNvSpPr>
          <p:nvPr>
            <p:ph type="title"/>
          </p:nvPr>
        </p:nvSpPr>
        <p:spPr>
          <a:xfrm>
            <a:off x="342900" y="277218"/>
            <a:ext cx="6172200" cy="446405"/>
          </a:xfrm>
        </p:spPr>
        <p:txBody>
          <a:bodyPr>
            <a:noAutofit/>
          </a:bodyPr>
          <a:lstStyle/>
          <a:p>
            <a:pPr algn="ctr"/>
            <a:r>
              <a:rPr lang="en-US" sz="2800" dirty="0" smtClean="0">
                <a:latin typeface="Times New Roman" panose="02020603050405020304" pitchFamily="18" charset="0"/>
                <a:cs typeface="Times New Roman" panose="02020603050405020304" pitchFamily="18" charset="0"/>
              </a:rPr>
              <a:t>TRIO </a:t>
            </a:r>
            <a:r>
              <a:rPr lang="en-US" sz="2800" dirty="0">
                <a:latin typeface="Times New Roman" panose="02020603050405020304" pitchFamily="18" charset="0"/>
                <a:cs typeface="Times New Roman" panose="02020603050405020304" pitchFamily="18" charset="0"/>
              </a:rPr>
              <a:t>Upward Bound </a:t>
            </a:r>
          </a:p>
        </p:txBody>
      </p:sp>
      <p:sp>
        <p:nvSpPr>
          <p:cNvPr id="7" name="Content Placeholder 6"/>
          <p:cNvSpPr>
            <a:spLocks noGrp="1"/>
          </p:cNvSpPr>
          <p:nvPr>
            <p:ph idx="1"/>
          </p:nvPr>
        </p:nvSpPr>
        <p:spPr>
          <a:xfrm>
            <a:off x="61415" y="723330"/>
            <a:ext cx="6687404" cy="4230806"/>
          </a:xfrm>
        </p:spPr>
        <p:txBody>
          <a:bodyPr>
            <a:normAutofit fontScale="92500"/>
          </a:bodyPr>
          <a:lstStyle/>
          <a:p>
            <a:pPr marL="0" indent="0" algn="just">
              <a:buNone/>
            </a:pPr>
            <a:r>
              <a:rPr lang="en-US" sz="1200" dirty="0">
                <a:latin typeface="Times New Roman" panose="02020603050405020304" pitchFamily="18" charset="0"/>
                <a:cs typeface="Times New Roman" panose="02020603050405020304" pitchFamily="18" charset="0"/>
              </a:rPr>
              <a:t>University of Detroit Mercy’s </a:t>
            </a:r>
            <a:r>
              <a:rPr lang="en-US" sz="1200" dirty="0" smtClean="0">
                <a:latin typeface="Times New Roman" panose="02020603050405020304" pitchFamily="18" charset="0"/>
                <a:cs typeface="Times New Roman" panose="02020603050405020304" pitchFamily="18" charset="0"/>
              </a:rPr>
              <a:t>TRIO </a:t>
            </a:r>
            <a:r>
              <a:rPr lang="en-US" sz="1200" dirty="0">
                <a:latin typeface="Times New Roman" panose="02020603050405020304" pitchFamily="18" charset="0"/>
                <a:cs typeface="Times New Roman" panose="02020603050405020304" pitchFamily="18" charset="0"/>
              </a:rPr>
              <a:t>Upward Bound program is moving forward in its efforts to empower student’s from Frederick Douglass Academy for Males and Osborn High School to succeed academically, and socially, while providing experience culturally enriching experiences to its students. </a:t>
            </a:r>
            <a:r>
              <a:rPr lang="en-US" sz="1200" dirty="0" smtClean="0">
                <a:latin typeface="Times New Roman" panose="02020603050405020304" pitchFamily="18" charset="0"/>
                <a:cs typeface="Times New Roman" panose="02020603050405020304" pitchFamily="18" charset="0"/>
              </a:rPr>
              <a:t>TRIO </a:t>
            </a:r>
            <a:r>
              <a:rPr lang="en-US" sz="1200" dirty="0">
                <a:latin typeface="Times New Roman" panose="02020603050405020304" pitchFamily="18" charset="0"/>
                <a:cs typeface="Times New Roman" panose="02020603050405020304" pitchFamily="18" charset="0"/>
              </a:rPr>
              <a:t>Upward Bound is also providing programming which maximizes the potential for growth and success as it pertains to increasing grade point averages and SAT or ACT scores. Over the course of its existence at the University of Detroit Mercy, students have participated in the following:</a:t>
            </a:r>
          </a:p>
          <a:p>
            <a:pPr algn="just"/>
            <a:endParaRPr lang="en-US" sz="1200" dirty="0">
              <a:latin typeface="Times New Roman" panose="02020603050405020304" pitchFamily="18" charset="0"/>
              <a:cs typeface="Times New Roman" panose="02020603050405020304" pitchFamily="18" charset="0"/>
            </a:endParaRPr>
          </a:p>
          <a:p>
            <a:pPr lvl="1" algn="just"/>
            <a:r>
              <a:rPr lang="en-US" sz="1200" dirty="0">
                <a:latin typeface="Times New Roman" panose="02020603050405020304" pitchFamily="18" charset="0"/>
                <a:cs typeface="Times New Roman" panose="02020603050405020304" pitchFamily="18" charset="0"/>
              </a:rPr>
              <a:t>Academic enrichment, including Math, Chemistry, English Language Arts, Creative Writing and Spanish;</a:t>
            </a:r>
          </a:p>
          <a:p>
            <a:pPr lvl="1" algn="just"/>
            <a:endParaRPr lang="en-US" sz="1200" dirty="0" smtClean="0">
              <a:latin typeface="Times New Roman" panose="02020603050405020304" pitchFamily="18" charset="0"/>
              <a:cs typeface="Times New Roman" panose="02020603050405020304" pitchFamily="18" charset="0"/>
            </a:endParaRPr>
          </a:p>
          <a:p>
            <a:pPr lvl="1" algn="just"/>
            <a:r>
              <a:rPr lang="en-US" sz="1200" dirty="0" smtClean="0">
                <a:latin typeface="Times New Roman" panose="02020603050405020304" pitchFamily="18" charset="0"/>
                <a:cs typeface="Times New Roman" panose="02020603050405020304" pitchFamily="18" charset="0"/>
              </a:rPr>
              <a:t>Study </a:t>
            </a:r>
            <a:r>
              <a:rPr lang="en-US" sz="1200" dirty="0">
                <a:latin typeface="Times New Roman" panose="02020603050405020304" pitchFamily="18" charset="0"/>
                <a:cs typeface="Times New Roman" panose="02020603050405020304" pitchFamily="18" charset="0"/>
              </a:rPr>
              <a:t>skills and life skills enrichment, including but not limited to teambuilding and fitness activities, financial literacy, presentation skills, career development, college awareness and preparedness, SAT online prep coursework, leadership skills, one on one and group tutoring, and work readiness and etiquette;</a:t>
            </a:r>
          </a:p>
          <a:p>
            <a:pPr lvl="1" algn="just"/>
            <a:endParaRPr lang="en-US" sz="1200" dirty="0" smtClean="0">
              <a:latin typeface="Times New Roman" panose="02020603050405020304" pitchFamily="18" charset="0"/>
              <a:cs typeface="Times New Roman" panose="02020603050405020304" pitchFamily="18" charset="0"/>
            </a:endParaRPr>
          </a:p>
          <a:p>
            <a:pPr lvl="1" algn="just"/>
            <a:r>
              <a:rPr lang="en-US" sz="1200" dirty="0" smtClean="0">
                <a:latin typeface="Times New Roman" panose="02020603050405020304" pitchFamily="18" charset="0"/>
                <a:cs typeface="Times New Roman" panose="02020603050405020304" pitchFamily="18" charset="0"/>
              </a:rPr>
              <a:t>One </a:t>
            </a:r>
            <a:r>
              <a:rPr lang="en-US" sz="1200" dirty="0">
                <a:latin typeface="Times New Roman" panose="02020603050405020304" pitchFamily="18" charset="0"/>
                <a:cs typeface="Times New Roman" panose="02020603050405020304" pitchFamily="18" charset="0"/>
              </a:rPr>
              <a:t>on one and group sessions with a licensed school and clinical psychologist, Weekly Lunch and Learn In-School workshops, cultural enrichment tours, including a historical riverboat tour, tours of the Milliken State Park’s wetlands, Detroit River Walk, Underground Railroad Monument and historical tours of the Eastern Market, Guardian building, Campus </a:t>
            </a:r>
            <a:r>
              <a:rPr lang="en-US" sz="1200" dirty="0" err="1">
                <a:latin typeface="Times New Roman" panose="02020603050405020304" pitchFamily="18" charset="0"/>
                <a:cs typeface="Times New Roman" panose="02020603050405020304" pitchFamily="18" charset="0"/>
              </a:rPr>
              <a:t>Martius</a:t>
            </a:r>
            <a:r>
              <a:rPr lang="en-US" sz="1200" dirty="0">
                <a:latin typeface="Times New Roman" panose="02020603050405020304" pitchFamily="18" charset="0"/>
                <a:cs typeface="Times New Roman" panose="02020603050405020304" pitchFamily="18" charset="0"/>
              </a:rPr>
              <a:t> Park, a tour of the University of Detroit Mercy’s campus, and Summer stipends </a:t>
            </a:r>
            <a:r>
              <a:rPr lang="en-US" sz="1200">
                <a:latin typeface="Times New Roman" panose="02020603050405020304" pitchFamily="18" charset="0"/>
                <a:cs typeface="Times New Roman" panose="02020603050405020304" pitchFamily="18" charset="0"/>
              </a:rPr>
              <a:t>through </a:t>
            </a:r>
            <a:r>
              <a:rPr lang="en-US" sz="1200" smtClean="0">
                <a:latin typeface="Times New Roman" panose="02020603050405020304" pitchFamily="18" charset="0"/>
                <a:cs typeface="Times New Roman" panose="02020603050405020304" pitchFamily="18" charset="0"/>
              </a:rPr>
              <a:t>TRIO </a:t>
            </a:r>
            <a:r>
              <a:rPr lang="en-US" sz="1200" dirty="0">
                <a:latin typeface="Times New Roman" panose="02020603050405020304" pitchFamily="18" charset="0"/>
                <a:cs typeface="Times New Roman" panose="02020603050405020304" pitchFamily="18" charset="0"/>
              </a:rPr>
              <a:t>Upward Bound and the Grow Young Detroit’s Talent Program through the City of Detroit; and</a:t>
            </a:r>
          </a:p>
          <a:p>
            <a:pPr lvl="1" algn="just"/>
            <a:endParaRPr lang="en-US" sz="1200" dirty="0" smtClean="0">
              <a:latin typeface="Times New Roman" panose="02020603050405020304" pitchFamily="18" charset="0"/>
              <a:cs typeface="Times New Roman" panose="02020603050405020304" pitchFamily="18" charset="0"/>
            </a:endParaRPr>
          </a:p>
          <a:p>
            <a:pPr lvl="1" algn="just"/>
            <a:r>
              <a:rPr lang="en-US" sz="1200" dirty="0" smtClean="0">
                <a:latin typeface="Times New Roman" panose="02020603050405020304" pitchFamily="18" charset="0"/>
                <a:cs typeface="Times New Roman" panose="02020603050405020304" pitchFamily="18" charset="0"/>
              </a:rPr>
              <a:t>Program </a:t>
            </a:r>
            <a:r>
              <a:rPr lang="en-US" sz="1200" dirty="0">
                <a:latin typeface="Times New Roman" panose="02020603050405020304" pitchFamily="18" charset="0"/>
                <a:cs typeface="Times New Roman" panose="02020603050405020304" pitchFamily="18" charset="0"/>
              </a:rPr>
              <a:t>provided transportation, breakfast and lunch, and parental communications conducted via weekly and bi-weekly phone conversations</a:t>
            </a:r>
            <a:r>
              <a:rPr lang="en-US" sz="1200" dirty="0" smtClean="0">
                <a:latin typeface="Times New Roman" panose="02020603050405020304" pitchFamily="18" charset="0"/>
                <a:cs typeface="Times New Roman" panose="02020603050405020304" pitchFamily="18" charset="0"/>
              </a:rPr>
              <a:t>.</a:t>
            </a:r>
            <a:endParaRPr 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15326336"/>
      </p:ext>
    </p:extLst>
  </p:cSld>
  <p:clrMapOvr>
    <a:masterClrMapping/>
  </p:clrMapOvr>
  <mc:AlternateContent xmlns:mc="http://schemas.openxmlformats.org/markup-compatibility/2006" xmlns:p14="http://schemas.microsoft.com/office/powerpoint/2010/main">
    <mc:Choice Requires="p14">
      <p:transition spd="slow" p14:dur="2000" advTm="17354"/>
    </mc:Choice>
    <mc:Fallback xmlns="">
      <p:transition spd="slow" advTm="17354"/>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42900" y="256746"/>
            <a:ext cx="6172200" cy="514353"/>
          </a:xfrm>
        </p:spPr>
        <p:txBody>
          <a:bodyPr anchor="t">
            <a:noAutofit/>
          </a:bodyPr>
          <a:lstStyle/>
          <a:p>
            <a:pPr algn="ctr"/>
            <a:r>
              <a:rPr lang="en-US" dirty="0">
                <a:latin typeface="Times New Roman" panose="02020603050405020304" pitchFamily="18" charset="0"/>
                <a:cs typeface="Times New Roman" panose="02020603050405020304" pitchFamily="18" charset="0"/>
              </a:rPr>
              <a:t>Athletics</a:t>
            </a:r>
          </a:p>
        </p:txBody>
      </p:sp>
      <p:sp>
        <p:nvSpPr>
          <p:cNvPr id="11" name="Content Placeholder 2"/>
          <p:cNvSpPr>
            <a:spLocks noGrp="1"/>
          </p:cNvSpPr>
          <p:nvPr>
            <p:ph sz="quarter" idx="1"/>
          </p:nvPr>
        </p:nvSpPr>
        <p:spPr>
          <a:xfrm>
            <a:off x="170597" y="865471"/>
            <a:ext cx="6544102" cy="3538728"/>
          </a:xfrm>
        </p:spPr>
        <p:txBody>
          <a:bodyPr>
            <a:normAutofit lnSpcReduction="10000"/>
          </a:bodyPr>
          <a:lstStyle/>
          <a:p>
            <a:pPr algn="just"/>
            <a:r>
              <a:rPr lang="en-US" sz="1600" dirty="0" smtClean="0">
                <a:latin typeface="Times New Roman" panose="02020603050405020304" pitchFamily="18" charset="0"/>
                <a:cs typeface="Times New Roman" panose="02020603050405020304" pitchFamily="18" charset="0"/>
              </a:rPr>
              <a:t>All </a:t>
            </a:r>
            <a:r>
              <a:rPr lang="en-US" sz="1600" dirty="0">
                <a:latin typeface="Times New Roman" panose="02020603050405020304" pitchFamily="18" charset="0"/>
                <a:cs typeface="Times New Roman" panose="02020603050405020304" pitchFamily="18" charset="0"/>
              </a:rPr>
              <a:t>19 Titan teams posted multi-year scores above the 930 NCAA qualifying mark for the sixth straight year, with men’s fencing achieving a perfect score of 1,000, three teams were above 990 and nine teams were above 980 in the latest  data</a:t>
            </a:r>
            <a:r>
              <a:rPr lang="en-US" sz="1600" dirty="0" smtClean="0">
                <a:latin typeface="Times New Roman" panose="02020603050405020304" pitchFamily="18" charset="0"/>
                <a:cs typeface="Times New Roman" panose="02020603050405020304" pitchFamily="18" charset="0"/>
              </a:rPr>
              <a:t>.</a:t>
            </a:r>
          </a:p>
          <a:p>
            <a:pPr marL="0" indent="0" algn="just">
              <a:buNone/>
            </a:pPr>
            <a:endParaRPr lang="en-US" sz="1600" dirty="0">
              <a:latin typeface="Times New Roman" panose="02020603050405020304" pitchFamily="18" charset="0"/>
              <a:cs typeface="Times New Roman" panose="02020603050405020304" pitchFamily="18" charset="0"/>
            </a:endParaRPr>
          </a:p>
          <a:p>
            <a:pPr algn="just"/>
            <a:r>
              <a:rPr lang="en-US" sz="1600" dirty="0" smtClean="0">
                <a:latin typeface="Times New Roman" panose="02020603050405020304" pitchFamily="18" charset="0"/>
                <a:cs typeface="Times New Roman" panose="02020603050405020304" pitchFamily="18" charset="0"/>
              </a:rPr>
              <a:t>Women’s </a:t>
            </a:r>
            <a:r>
              <a:rPr lang="en-US" sz="1600" dirty="0">
                <a:latin typeface="Times New Roman" panose="02020603050405020304" pitchFamily="18" charset="0"/>
                <a:cs typeface="Times New Roman" panose="02020603050405020304" pitchFamily="18" charset="0"/>
              </a:rPr>
              <a:t>Lacrosse had one of its top seasons in the 10-year history of the program with a 10-8 overall record. The team earned a share of the inaugural Southern Conference regular-season championship which is its first ever as a </a:t>
            </a:r>
            <a:r>
              <a:rPr lang="en-US" sz="1600" dirty="0" smtClean="0">
                <a:latin typeface="Times New Roman" panose="02020603050405020304" pitchFamily="18" charset="0"/>
                <a:cs typeface="Times New Roman" panose="02020603050405020304" pitchFamily="18" charset="0"/>
              </a:rPr>
              <a:t>program.</a:t>
            </a:r>
          </a:p>
          <a:p>
            <a:pPr marL="0" indent="0" algn="just">
              <a:buNone/>
            </a:pPr>
            <a:endParaRPr lang="en-US" sz="1600" dirty="0">
              <a:latin typeface="Times New Roman" panose="02020603050405020304" pitchFamily="18" charset="0"/>
              <a:cs typeface="Times New Roman" panose="02020603050405020304" pitchFamily="18" charset="0"/>
            </a:endParaRPr>
          </a:p>
          <a:p>
            <a:pPr algn="just"/>
            <a:r>
              <a:rPr lang="en-US" sz="1600" dirty="0" smtClean="0">
                <a:latin typeface="Times New Roman" panose="02020603050405020304" pitchFamily="18" charset="0"/>
                <a:cs typeface="Times New Roman" panose="02020603050405020304" pitchFamily="18" charset="0"/>
              </a:rPr>
              <a:t>Men's </a:t>
            </a:r>
            <a:r>
              <a:rPr lang="en-US" sz="1600" dirty="0">
                <a:latin typeface="Times New Roman" panose="02020603050405020304" pitchFamily="18" charset="0"/>
                <a:cs typeface="Times New Roman" panose="02020603050405020304" pitchFamily="18" charset="0"/>
              </a:rPr>
              <a:t>tennis had a historic season in pursuit of their first-ever bid to the NCAA Tournament but fell short in a 4-2 loss to Cleveland State in the Horizon League Championship. They also earned a share of the Horizon League regular-season title for the first time in school history. </a:t>
            </a:r>
          </a:p>
        </p:txBody>
      </p:sp>
    </p:spTree>
    <p:extLst>
      <p:ext uri="{BB962C8B-B14F-4D97-AF65-F5344CB8AC3E}">
        <p14:creationId xmlns:p14="http://schemas.microsoft.com/office/powerpoint/2010/main" val="2341606081"/>
      </p:ext>
    </p:extLst>
  </p:cSld>
  <p:clrMapOvr>
    <a:masterClrMapping/>
  </p:clrMapOvr>
  <mc:AlternateContent xmlns:mc="http://schemas.openxmlformats.org/markup-compatibility/2006" xmlns:p14="http://schemas.microsoft.com/office/powerpoint/2010/main">
    <mc:Choice Requires="p14">
      <p:transition spd="slow" p14:dur="2000" advTm="11722"/>
    </mc:Choice>
    <mc:Fallback xmlns="">
      <p:transition spd="slow" advTm="11722"/>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Facility updates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30837302"/>
      </p:ext>
    </p:extLst>
  </p:cSld>
  <p:clrMapOvr>
    <a:masterClrMapping/>
  </p:clrMapOvr>
  <mc:AlternateContent xmlns:mc="http://schemas.openxmlformats.org/markup-compatibility/2006" xmlns:p14="http://schemas.microsoft.com/office/powerpoint/2010/main">
    <mc:Choice Requires="p14">
      <p:transition spd="slow" p14:dur="2000" advTm="4326"/>
    </mc:Choice>
    <mc:Fallback xmlns="">
      <p:transition spd="slow" advTm="4326"/>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lgn="ctr"/>
            <a:r>
              <a:rPr lang="en-US" dirty="0">
                <a:latin typeface="Times New Roman" panose="02020603050405020304" pitchFamily="18" charset="0"/>
                <a:cs typeface="Times New Roman" panose="02020603050405020304" pitchFamily="18" charset="0"/>
              </a:rPr>
              <a:t>Library Renovation</a:t>
            </a:r>
          </a:p>
        </p:txBody>
      </p:sp>
      <p:sp>
        <p:nvSpPr>
          <p:cNvPr id="6" name="Content Placeholder 5"/>
          <p:cNvSpPr>
            <a:spLocks noGrp="1"/>
          </p:cNvSpPr>
          <p:nvPr>
            <p:ph sz="half" idx="1"/>
          </p:nvPr>
        </p:nvSpPr>
        <p:spPr>
          <a:xfrm>
            <a:off x="434176" y="1255014"/>
            <a:ext cx="5946888" cy="2547311"/>
          </a:xfrm>
        </p:spPr>
        <p:txBody>
          <a:bodyPr>
            <a:normAutofit fontScale="92500"/>
          </a:bodyPr>
          <a:lstStyle/>
          <a:p>
            <a:pPr marL="0" indent="0" algn="just">
              <a:buNone/>
            </a:pPr>
            <a:r>
              <a:rPr lang="en-US" dirty="0" smtClean="0">
                <a:latin typeface="Times New Roman" panose="02020603050405020304" pitchFamily="18" charset="0"/>
                <a:cs typeface="Times New Roman" panose="02020603050405020304" pitchFamily="18" charset="0"/>
              </a:rPr>
              <a:t>The </a:t>
            </a:r>
            <a:r>
              <a:rPr lang="en-US" dirty="0">
                <a:latin typeface="Times New Roman" panose="02020603050405020304" pitchFamily="18" charset="0"/>
                <a:cs typeface="Times New Roman" panose="02020603050405020304" pitchFamily="18" charset="0"/>
              </a:rPr>
              <a:t>intent of this project was to provide </a:t>
            </a:r>
            <a:r>
              <a:rPr lang="en-US" dirty="0" smtClean="0">
                <a:latin typeface="Times New Roman" panose="02020603050405020304" pitchFamily="18" charset="0"/>
                <a:cs typeface="Times New Roman" panose="02020603050405020304" pitchFamily="18" charset="0"/>
              </a:rPr>
              <a:t>more comfortable </a:t>
            </a:r>
            <a:r>
              <a:rPr lang="en-US" dirty="0">
                <a:latin typeface="Times New Roman" panose="02020603050405020304" pitchFamily="18" charset="0"/>
                <a:cs typeface="Times New Roman" panose="02020603050405020304" pitchFamily="18" charset="0"/>
              </a:rPr>
              <a:t>study areas, an improved food serving experience and to allow extended hours for the Library.  The project included 2 new </a:t>
            </a:r>
            <a:r>
              <a:rPr lang="en-US" dirty="0" smtClean="0">
                <a:latin typeface="Times New Roman" panose="02020603050405020304" pitchFamily="18" charset="0"/>
                <a:cs typeface="Times New Roman" panose="02020603050405020304" pitchFamily="18" charset="0"/>
              </a:rPr>
              <a:t>1</a:t>
            </a:r>
            <a:r>
              <a:rPr lang="en-US" baseline="30000" dirty="0" smtClean="0">
                <a:latin typeface="Times New Roman" panose="02020603050405020304" pitchFamily="18" charset="0"/>
                <a:cs typeface="Times New Roman" panose="02020603050405020304" pitchFamily="18" charset="0"/>
              </a:rPr>
              <a:t>st</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floor </a:t>
            </a:r>
            <a:r>
              <a:rPr lang="en-US" dirty="0">
                <a:latin typeface="Times New Roman" panose="02020603050405020304" pitchFamily="18" charset="0"/>
                <a:cs typeface="Times New Roman" panose="02020603050405020304" pitchFamily="18" charset="0"/>
              </a:rPr>
              <a:t>restrooms as well as a mothering room.  Other new features include furniture, additional electrical outlets, a secure vestibule with card access, a new drinking fountain with a bottle filler and new </a:t>
            </a:r>
            <a:r>
              <a:rPr lang="en-US" dirty="0" smtClean="0">
                <a:latin typeface="Times New Roman" panose="02020603050405020304" pitchFamily="18" charset="0"/>
                <a:cs typeface="Times New Roman" panose="02020603050405020304" pitchFamily="18" charset="0"/>
              </a:rPr>
              <a:t>flooring.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50761586"/>
      </p:ext>
    </p:extLst>
  </p:cSld>
  <p:clrMapOvr>
    <a:masterClrMapping/>
  </p:clrMapOvr>
  <mc:AlternateContent xmlns:mc="http://schemas.openxmlformats.org/markup-compatibility/2006" xmlns:p14="http://schemas.microsoft.com/office/powerpoint/2010/main">
    <mc:Choice Requires="p14">
      <p:transition spd="slow" p14:dur="2000" advTm="8618"/>
    </mc:Choice>
    <mc:Fallback xmlns="">
      <p:transition spd="slow" advTm="8618"/>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txBox="1">
            <a:spLocks/>
          </p:cNvSpPr>
          <p:nvPr/>
        </p:nvSpPr>
        <p:spPr>
          <a:xfrm>
            <a:off x="342900" y="331810"/>
            <a:ext cx="6172200" cy="480231"/>
          </a:xfrm>
          <a:prstGeom prst="rect">
            <a:avLst/>
          </a:prstGeom>
        </p:spPr>
        <p:txBody>
          <a:bodyPr>
            <a:normAutofit fontScale="92500" lnSpcReduction="10000"/>
          </a:bodyPr>
          <a:lstStyle>
            <a:lvl1pPr algn="l" defTabSz="685800" rtl="0" eaLnBrk="1" latinLnBrk="0" hangingPunct="1">
              <a:spcBef>
                <a:spcPct val="0"/>
              </a:spcBef>
              <a:buNone/>
              <a:defRPr sz="3000" kern="1200" spc="-75" baseline="0">
                <a:solidFill>
                  <a:srgbClr val="002D72"/>
                </a:solidFill>
                <a:latin typeface="+mj-lt"/>
                <a:ea typeface="+mj-ea"/>
                <a:cs typeface="+mj-cs"/>
              </a:defRPr>
            </a:lvl1pPr>
          </a:lstStyle>
          <a:p>
            <a:pPr algn="ctr"/>
            <a:r>
              <a:rPr lang="en-US" dirty="0">
                <a:latin typeface="Times New Roman" panose="02020603050405020304" pitchFamily="18" charset="0"/>
                <a:cs typeface="Times New Roman" panose="02020603050405020304" pitchFamily="18" charset="0"/>
              </a:rPr>
              <a:t>Library Renovation</a:t>
            </a:r>
          </a:p>
        </p:txBody>
      </p:sp>
      <p:pic>
        <p:nvPicPr>
          <p:cNvPr id="7" name="Content Placeholder 6"/>
          <p:cNvPicPr>
            <a:picLocks noGrp="1" noChangeAspect="1"/>
          </p:cNvPicPr>
          <p:nvPr>
            <p:ph sz="half" idx="1"/>
          </p:nvPr>
        </p:nvPicPr>
        <p:blipFill>
          <a:blip r:embed="rId2" cstate="email">
            <a:extLst>
              <a:ext uri="{28A0092B-C50C-407E-A947-70E740481C1C}">
                <a14:useLocalDpi xmlns:a14="http://schemas.microsoft.com/office/drawing/2010/main" val="0"/>
              </a:ext>
            </a:extLst>
          </a:blip>
          <a:stretch>
            <a:fillRect/>
          </a:stretch>
        </p:blipFill>
        <p:spPr>
          <a:xfrm>
            <a:off x="63120" y="781333"/>
            <a:ext cx="3350138" cy="1884452"/>
          </a:xfrm>
        </p:spPr>
      </p:pic>
      <p:pic>
        <p:nvPicPr>
          <p:cNvPr id="8" name="Content Placeholder 7"/>
          <p:cNvPicPr>
            <a:picLocks noGrp="1" noChangeAspect="1"/>
          </p:cNvPicPr>
          <p:nvPr>
            <p:ph sz="half" idx="2"/>
          </p:nvPr>
        </p:nvPicPr>
        <p:blipFill>
          <a:blip r:embed="rId3" cstate="email">
            <a:extLst>
              <a:ext uri="{28A0092B-C50C-407E-A947-70E740481C1C}">
                <a14:useLocalDpi xmlns:a14="http://schemas.microsoft.com/office/drawing/2010/main" val="0"/>
              </a:ext>
            </a:extLst>
          </a:blip>
          <a:stretch>
            <a:fillRect/>
          </a:stretch>
        </p:blipFill>
        <p:spPr>
          <a:xfrm>
            <a:off x="3482945" y="795998"/>
            <a:ext cx="3311935" cy="1862963"/>
          </a:xfrm>
        </p:spPr>
      </p:pic>
      <p:pic>
        <p:nvPicPr>
          <p:cNvPr id="9" name="Picture 8"/>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3121" y="2803557"/>
            <a:ext cx="3350138" cy="1884452"/>
          </a:xfrm>
          <a:prstGeom prst="rect">
            <a:avLst/>
          </a:prstGeom>
        </p:spPr>
      </p:pic>
      <p:pic>
        <p:nvPicPr>
          <p:cNvPr id="10" name="Picture 9"/>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475035" y="2801797"/>
            <a:ext cx="3316869" cy="1865739"/>
          </a:xfrm>
          <a:prstGeom prst="rect">
            <a:avLst/>
          </a:prstGeom>
        </p:spPr>
      </p:pic>
    </p:spTree>
    <p:extLst>
      <p:ext uri="{BB962C8B-B14F-4D97-AF65-F5344CB8AC3E}">
        <p14:creationId xmlns:p14="http://schemas.microsoft.com/office/powerpoint/2010/main" val="1770587763"/>
      </p:ext>
    </p:extLst>
  </p:cSld>
  <p:clrMapOvr>
    <a:masterClrMapping/>
  </p:clrMapOvr>
  <mc:AlternateContent xmlns:mc="http://schemas.openxmlformats.org/markup-compatibility/2006">
    <mc:Choice xmlns:p14="http://schemas.microsoft.com/office/powerpoint/2010/main" Requires="p14">
      <p:transition spd="slow" p14:dur="3400" advTm="10000">
        <p14:reveal/>
      </p:transition>
    </mc:Choice>
    <mc:Fallback>
      <p:transition spd="slow" advTm="1000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lgn="ctr"/>
            <a:r>
              <a:rPr lang="en-US" dirty="0" smtClean="0">
                <a:latin typeface="Times New Roman" panose="02020603050405020304" pitchFamily="18" charset="0"/>
                <a:cs typeface="Times New Roman" panose="02020603050405020304" pitchFamily="18" charset="0"/>
              </a:rPr>
              <a:t>Briggs 105</a:t>
            </a:r>
            <a:endParaRPr lang="en-US" dirty="0">
              <a:latin typeface="Times New Roman" panose="02020603050405020304" pitchFamily="18" charset="0"/>
              <a:cs typeface="Times New Roman" panose="02020603050405020304" pitchFamily="18" charset="0"/>
            </a:endParaRPr>
          </a:p>
        </p:txBody>
      </p:sp>
      <p:sp>
        <p:nvSpPr>
          <p:cNvPr id="6" name="Content Placeholder 5"/>
          <p:cNvSpPr>
            <a:spLocks noGrp="1"/>
          </p:cNvSpPr>
          <p:nvPr>
            <p:ph sz="half" idx="1"/>
          </p:nvPr>
        </p:nvSpPr>
        <p:spPr>
          <a:xfrm>
            <a:off x="434176" y="1255014"/>
            <a:ext cx="5946888" cy="2547311"/>
          </a:xfrm>
        </p:spPr>
        <p:txBody>
          <a:bodyPr>
            <a:normAutofit/>
          </a:bodyPr>
          <a:lstStyle/>
          <a:p>
            <a:pPr marL="0" indent="0" algn="just">
              <a:buNone/>
            </a:pPr>
            <a:r>
              <a:rPr lang="en-US" dirty="0">
                <a:latin typeface="Times New Roman" panose="02020603050405020304" pitchFamily="18" charset="0"/>
                <a:cs typeface="Times New Roman" panose="02020603050405020304" pitchFamily="18" charset="0"/>
              </a:rPr>
              <a:t>The intent of this project is to provide a collaborative learning space and set the stage for future classroom renovations in Briggs. This project will create a flexible learning environment with features such as new moveable desks, glass marker boards, metal wall panels and multiple wall mounted monitors. </a:t>
            </a:r>
          </a:p>
        </p:txBody>
      </p:sp>
    </p:spTree>
    <p:extLst>
      <p:ext uri="{BB962C8B-B14F-4D97-AF65-F5344CB8AC3E}">
        <p14:creationId xmlns:p14="http://schemas.microsoft.com/office/powerpoint/2010/main" val="340175039"/>
      </p:ext>
    </p:extLst>
  </p:cSld>
  <p:clrMapOvr>
    <a:masterClrMapping/>
  </p:clrMapOvr>
  <mc:AlternateContent xmlns:mc="http://schemas.openxmlformats.org/markup-compatibility/2006" xmlns:p14="http://schemas.microsoft.com/office/powerpoint/2010/main">
    <mc:Choice Requires="p14">
      <p:transition spd="slow" p14:dur="2000" advTm="8618"/>
    </mc:Choice>
    <mc:Fallback xmlns="">
      <p:transition spd="slow" advTm="8618"/>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Times New Roman" panose="02020603050405020304" pitchFamily="18" charset="0"/>
                <a:cs typeface="Times New Roman" panose="02020603050405020304" pitchFamily="18" charset="0"/>
              </a:rPr>
              <a:t>Accomplishments of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Schools/Colleges/Units</a:t>
            </a:r>
          </a:p>
        </p:txBody>
      </p:sp>
    </p:spTree>
    <p:extLst>
      <p:ext uri="{BB962C8B-B14F-4D97-AF65-F5344CB8AC3E}">
        <p14:creationId xmlns:p14="http://schemas.microsoft.com/office/powerpoint/2010/main" val="1209024874"/>
      </p:ext>
    </p:extLst>
  </p:cSld>
  <p:clrMapOvr>
    <a:masterClrMapping/>
  </p:clrMapOvr>
  <mc:AlternateContent xmlns:mc="http://schemas.openxmlformats.org/markup-compatibility/2006" xmlns:p14="http://schemas.microsoft.com/office/powerpoint/2010/main">
    <mc:Choice Requires="p14">
      <p:transition spd="slow" p14:dur="2000" advTm="5109"/>
    </mc:Choice>
    <mc:Fallback xmlns="">
      <p:transition spd="slow" advTm="5109"/>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txBox="1">
            <a:spLocks/>
          </p:cNvSpPr>
          <p:nvPr/>
        </p:nvSpPr>
        <p:spPr>
          <a:xfrm>
            <a:off x="342900" y="331810"/>
            <a:ext cx="6172200" cy="480231"/>
          </a:xfrm>
          <a:prstGeom prst="rect">
            <a:avLst/>
          </a:prstGeom>
        </p:spPr>
        <p:txBody>
          <a:bodyPr>
            <a:normAutofit fontScale="92500" lnSpcReduction="10000"/>
          </a:bodyPr>
          <a:lstStyle>
            <a:lvl1pPr algn="l" defTabSz="685800" rtl="0" eaLnBrk="1" latinLnBrk="0" hangingPunct="1">
              <a:spcBef>
                <a:spcPct val="0"/>
              </a:spcBef>
              <a:buNone/>
              <a:defRPr sz="3000" kern="1200" spc="-75" baseline="0">
                <a:solidFill>
                  <a:srgbClr val="002D72"/>
                </a:solidFill>
                <a:latin typeface="+mj-lt"/>
                <a:ea typeface="+mj-ea"/>
                <a:cs typeface="+mj-cs"/>
              </a:defRPr>
            </a:lvl1pPr>
          </a:lstStyle>
          <a:p>
            <a:pPr algn="ctr"/>
            <a:r>
              <a:rPr lang="en-US" dirty="0" smtClean="0">
                <a:latin typeface="Times New Roman" panose="02020603050405020304" pitchFamily="18" charset="0"/>
                <a:cs typeface="Times New Roman" panose="02020603050405020304" pitchFamily="18" charset="0"/>
              </a:rPr>
              <a:t>Briggs 105</a:t>
            </a:r>
            <a:endParaRPr lang="en-US" dirty="0">
              <a:latin typeface="Times New Roman" panose="02020603050405020304" pitchFamily="18" charset="0"/>
              <a:cs typeface="Times New Roman" panose="02020603050405020304" pitchFamily="18" charset="0"/>
            </a:endParaRPr>
          </a:p>
        </p:txBody>
      </p:sp>
      <p:pic>
        <p:nvPicPr>
          <p:cNvPr id="7" name="Content Placeholder 6"/>
          <p:cNvPicPr>
            <a:picLocks noGrp="1" noChangeAspect="1"/>
          </p:cNvPicPr>
          <p:nvPr>
            <p:ph sz="half" idx="1"/>
          </p:nvPr>
        </p:nvPicPr>
        <p:blipFill>
          <a:blip r:embed="rId2"/>
          <a:stretch>
            <a:fillRect/>
          </a:stretch>
        </p:blipFill>
        <p:spPr>
          <a:xfrm>
            <a:off x="-1" y="881711"/>
            <a:ext cx="3328229" cy="2475638"/>
          </a:xfrm>
          <a:prstGeom prst="rect">
            <a:avLst/>
          </a:prstGeom>
        </p:spPr>
      </p:pic>
      <p:pic>
        <p:nvPicPr>
          <p:cNvPr id="8" name="Content Placeholder 7"/>
          <p:cNvPicPr>
            <a:picLocks noGrp="1" noChangeAspect="1"/>
          </p:cNvPicPr>
          <p:nvPr>
            <p:ph sz="half" idx="2"/>
          </p:nvPr>
        </p:nvPicPr>
        <p:blipFill>
          <a:blip r:embed="rId3"/>
          <a:stretch>
            <a:fillRect/>
          </a:stretch>
        </p:blipFill>
        <p:spPr>
          <a:xfrm>
            <a:off x="3405117" y="2245015"/>
            <a:ext cx="3452884" cy="2592735"/>
          </a:xfrm>
          <a:prstGeom prst="rect">
            <a:avLst/>
          </a:prstGeom>
        </p:spPr>
      </p:pic>
    </p:spTree>
    <p:extLst>
      <p:ext uri="{BB962C8B-B14F-4D97-AF65-F5344CB8AC3E}">
        <p14:creationId xmlns:p14="http://schemas.microsoft.com/office/powerpoint/2010/main" val="98744916"/>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txBox="1">
            <a:spLocks/>
          </p:cNvSpPr>
          <p:nvPr/>
        </p:nvSpPr>
        <p:spPr>
          <a:xfrm>
            <a:off x="342900" y="236274"/>
            <a:ext cx="6172200" cy="480231"/>
          </a:xfrm>
          <a:prstGeom prst="rect">
            <a:avLst/>
          </a:prstGeom>
        </p:spPr>
        <p:txBody>
          <a:bodyPr>
            <a:normAutofit fontScale="92500" lnSpcReduction="10000"/>
          </a:bodyPr>
          <a:lstStyle>
            <a:lvl1pPr algn="l" defTabSz="685800" rtl="0" eaLnBrk="1" latinLnBrk="0" hangingPunct="1">
              <a:spcBef>
                <a:spcPct val="0"/>
              </a:spcBef>
              <a:buNone/>
              <a:defRPr sz="3000" kern="1200" spc="-75" baseline="0">
                <a:solidFill>
                  <a:srgbClr val="002D72"/>
                </a:solidFill>
                <a:latin typeface="+mj-lt"/>
                <a:ea typeface="+mj-ea"/>
                <a:cs typeface="+mj-cs"/>
              </a:defRPr>
            </a:lvl1pPr>
          </a:lstStyle>
          <a:p>
            <a:pPr algn="ctr"/>
            <a:r>
              <a:rPr lang="en-US" dirty="0" smtClean="0">
                <a:latin typeface="Times New Roman" panose="02020603050405020304" pitchFamily="18" charset="0"/>
                <a:cs typeface="Times New Roman" panose="02020603050405020304" pitchFamily="18" charset="0"/>
              </a:rPr>
              <a:t>Briggs 105</a:t>
            </a:r>
            <a:endParaRPr lang="en-US" dirty="0">
              <a:latin typeface="Times New Roman" panose="02020603050405020304" pitchFamily="18" charset="0"/>
              <a:cs typeface="Times New Roman" panose="02020603050405020304" pitchFamily="18" charset="0"/>
            </a:endParaRPr>
          </a:p>
        </p:txBody>
      </p:sp>
      <p:pic>
        <p:nvPicPr>
          <p:cNvPr id="5" name="Content Placeholder 4"/>
          <p:cNvPicPr>
            <a:picLocks noGrp="1" noChangeAspect="1"/>
          </p:cNvPicPr>
          <p:nvPr>
            <p:ph sz="half" idx="1"/>
          </p:nvPr>
        </p:nvPicPr>
        <p:blipFill>
          <a:blip r:embed="rId2"/>
          <a:stretch>
            <a:fillRect/>
          </a:stretch>
        </p:blipFill>
        <p:spPr>
          <a:xfrm>
            <a:off x="0" y="783335"/>
            <a:ext cx="3609211" cy="2037458"/>
          </a:xfrm>
          <a:prstGeom prst="rect">
            <a:avLst/>
          </a:prstGeom>
        </p:spPr>
      </p:pic>
      <p:pic>
        <p:nvPicPr>
          <p:cNvPr id="6" name="Content Placeholder 5"/>
          <p:cNvPicPr>
            <a:picLocks noGrp="1" noChangeAspect="1"/>
          </p:cNvPicPr>
          <p:nvPr>
            <p:ph sz="half" idx="2"/>
          </p:nvPr>
        </p:nvPicPr>
        <p:blipFill>
          <a:blip r:embed="rId3"/>
          <a:stretch>
            <a:fillRect/>
          </a:stretch>
        </p:blipFill>
        <p:spPr>
          <a:xfrm>
            <a:off x="3327448" y="2854912"/>
            <a:ext cx="3516903" cy="1985349"/>
          </a:xfrm>
          <a:prstGeom prst="rect">
            <a:avLst/>
          </a:prstGeom>
        </p:spPr>
      </p:pic>
    </p:spTree>
    <p:extLst>
      <p:ext uri="{BB962C8B-B14F-4D97-AF65-F5344CB8AC3E}">
        <p14:creationId xmlns:p14="http://schemas.microsoft.com/office/powerpoint/2010/main" val="2768068937"/>
      </p:ext>
    </p:extLst>
  </p:cSld>
  <p:clrMapOvr>
    <a:masterClrMapping/>
  </p:clrMapOvr>
  <p:transition spd="slow" advTm="10000">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a:latin typeface="Times New Roman" panose="02020603050405020304" pitchFamily="18" charset="0"/>
                <a:cs typeface="Times New Roman" panose="02020603050405020304" pitchFamily="18" charset="0"/>
              </a:rPr>
              <a:t>Assistive Technologies Lab</a:t>
            </a:r>
          </a:p>
        </p:txBody>
      </p:sp>
      <p:sp>
        <p:nvSpPr>
          <p:cNvPr id="6" name="Content Placeholder 5"/>
          <p:cNvSpPr>
            <a:spLocks noGrp="1"/>
          </p:cNvSpPr>
          <p:nvPr>
            <p:ph sz="half" idx="1"/>
          </p:nvPr>
        </p:nvSpPr>
        <p:spPr>
          <a:xfrm>
            <a:off x="434176" y="1255015"/>
            <a:ext cx="5946888" cy="2893904"/>
          </a:xfrm>
        </p:spPr>
        <p:txBody>
          <a:bodyPr>
            <a:normAutofit/>
          </a:bodyPr>
          <a:lstStyle/>
          <a:p>
            <a:pPr marL="0" marR="0" lvl="0" indent="0" algn="just">
              <a:spcBef>
                <a:spcPts val="0"/>
              </a:spcBef>
              <a:spcAft>
                <a:spcPts val="0"/>
              </a:spcAft>
              <a:buNone/>
            </a:pPr>
            <a:r>
              <a:rPr lang="en-US" sz="2400" dirty="0" smtClean="0">
                <a:latin typeface="Times New Roman" panose="02020603050405020304" pitchFamily="18" charset="0"/>
                <a:ea typeface="Calibri" panose="020F0502020204030204" pitchFamily="34" charset="0"/>
              </a:rPr>
              <a:t>This </a:t>
            </a:r>
            <a:r>
              <a:rPr lang="en-US" sz="2400" dirty="0">
                <a:latin typeface="Times New Roman" panose="02020603050405020304" pitchFamily="18" charset="0"/>
                <a:ea typeface="Calibri" panose="020F0502020204030204" pitchFamily="34" charset="0"/>
              </a:rPr>
              <a:t>project created a new lab for the Assistive Technologies Department </a:t>
            </a:r>
            <a:r>
              <a:rPr lang="en-US" sz="2400" dirty="0" smtClean="0">
                <a:latin typeface="Times New Roman" panose="02020603050405020304" pitchFamily="18" charset="0"/>
                <a:ea typeface="Calibri" panose="020F0502020204030204" pitchFamily="34" charset="0"/>
              </a:rPr>
              <a:t>from underutilized </a:t>
            </a:r>
            <a:r>
              <a:rPr lang="en-US" sz="2400" dirty="0">
                <a:latin typeface="Times New Roman" panose="02020603050405020304" pitchFamily="18" charset="0"/>
                <a:ea typeface="Calibri" panose="020F0502020204030204" pitchFamily="34" charset="0"/>
              </a:rPr>
              <a:t>machine shop space.  This Lab includes new cabinets, furniture, work benches, lighting, epoxy flooring, new doors and electrical outlets. </a:t>
            </a:r>
            <a:endParaRPr lang="en-US" sz="24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857733749"/>
      </p:ext>
    </p:extLst>
  </p:cSld>
  <p:clrMapOvr>
    <a:masterClrMapping/>
  </p:clrMapOvr>
  <mc:AlternateContent xmlns:mc="http://schemas.openxmlformats.org/markup-compatibility/2006" xmlns:p14="http://schemas.microsoft.com/office/powerpoint/2010/main">
    <mc:Choice Requires="p14">
      <p:transition spd="slow" p14:dur="2000" advTm="7539"/>
    </mc:Choice>
    <mc:Fallback xmlns="">
      <p:transition spd="slow" advTm="7539"/>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172"/>
          <p:cNvPicPr>
            <a:picLocks noGrp="1" noChangeAspect="1"/>
          </p:cNvPicPr>
          <p:nvPr isPhoto="1"/>
        </p:nvPicPr>
        <p:blipFill>
          <a:blip r:embed="rId2" cstate="email">
            <a:lum/>
            <a:extLst>
              <a:ext uri="{28A0092B-C50C-407E-A947-70E740481C1C}">
                <a14:useLocalDpi xmlns:a14="http://schemas.microsoft.com/office/drawing/2010/main" val="0"/>
              </a:ext>
            </a:extLst>
          </a:blip>
          <a:stretch>
            <a:fillRect/>
          </a:stretch>
        </p:blipFill>
        <p:spPr>
          <a:xfrm>
            <a:off x="52032" y="962167"/>
            <a:ext cx="2529386" cy="1897039"/>
          </a:xfrm>
          <a:prstGeom prst="rect">
            <a:avLst/>
          </a:prstGeom>
          <a:noFill/>
          <a:ln>
            <a:noFill/>
          </a:ln>
        </p:spPr>
      </p:pic>
      <p:sp>
        <p:nvSpPr>
          <p:cNvPr id="3" name="Title 2"/>
          <p:cNvSpPr>
            <a:spLocks noGrp="1"/>
          </p:cNvSpPr>
          <p:nvPr>
            <p:ph type="title"/>
          </p:nvPr>
        </p:nvSpPr>
        <p:spPr>
          <a:xfrm>
            <a:off x="342900" y="290866"/>
            <a:ext cx="6172200" cy="623534"/>
          </a:xfrm>
        </p:spPr>
        <p:txBody>
          <a:bodyPr/>
          <a:lstStyle/>
          <a:p>
            <a:pPr algn="ctr"/>
            <a:r>
              <a:rPr lang="en-US" dirty="0">
                <a:latin typeface="Times New Roman" panose="02020603050405020304" pitchFamily="18" charset="0"/>
                <a:cs typeface="Times New Roman" panose="02020603050405020304" pitchFamily="18" charset="0"/>
              </a:rPr>
              <a:t>Assistive Technologies </a:t>
            </a:r>
            <a:r>
              <a:rPr lang="en-US" dirty="0" smtClean="0">
                <a:latin typeface="Times New Roman" panose="02020603050405020304" pitchFamily="18" charset="0"/>
                <a:cs typeface="Times New Roman" panose="02020603050405020304" pitchFamily="18" charset="0"/>
              </a:rPr>
              <a:t>Lab</a:t>
            </a:r>
            <a:endParaRPr lang="en-US" dirty="0"/>
          </a:p>
        </p:txBody>
      </p:sp>
      <p:pic>
        <p:nvPicPr>
          <p:cNvPr id="4" name="Picture 3"/>
          <p:cNvPicPr>
            <a:picLocks noChangeAspect="1"/>
          </p:cNvPicPr>
          <p:nvPr/>
        </p:nvPicPr>
        <p:blipFill>
          <a:blip r:embed="rId3"/>
          <a:stretch>
            <a:fillRect/>
          </a:stretch>
        </p:blipFill>
        <p:spPr>
          <a:xfrm>
            <a:off x="4203509" y="914400"/>
            <a:ext cx="2593075" cy="1944807"/>
          </a:xfrm>
          <a:prstGeom prst="rect">
            <a:avLst/>
          </a:prstGeom>
        </p:spPr>
      </p:pic>
      <p:pic>
        <p:nvPicPr>
          <p:cNvPr id="5" name="Picture 4"/>
          <p:cNvPicPr>
            <a:picLocks noChangeAspect="1"/>
          </p:cNvPicPr>
          <p:nvPr/>
        </p:nvPicPr>
        <p:blipFill>
          <a:blip r:embed="rId4"/>
          <a:stretch>
            <a:fillRect/>
          </a:stretch>
        </p:blipFill>
        <p:spPr>
          <a:xfrm>
            <a:off x="2098096" y="2877888"/>
            <a:ext cx="2661809" cy="1998725"/>
          </a:xfrm>
          <a:prstGeom prst="rect">
            <a:avLst/>
          </a:prstGeom>
        </p:spPr>
      </p:pic>
    </p:spTree>
    <p:extLst>
      <p:ext uri="{BB962C8B-B14F-4D97-AF65-F5344CB8AC3E}">
        <p14:creationId xmlns:p14="http://schemas.microsoft.com/office/powerpoint/2010/main" val="44046824"/>
      </p:ext>
    </p:extLst>
  </p:cSld>
  <p:clrMapOvr>
    <a:masterClrMapping/>
  </p:clrMapOvr>
  <mc:AlternateContent xmlns:mc="http://schemas.openxmlformats.org/markup-compatibility/2006">
    <mc:Choice xmlns:p14="http://schemas.microsoft.com/office/powerpoint/2010/main" Requires="p14">
      <p:transition p14:dur="0" advTm="10000"/>
    </mc:Choice>
    <mc:Fallback>
      <p:transition advTm="1000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342900" y="249922"/>
            <a:ext cx="6172200" cy="507528"/>
          </a:xfrm>
          <a:prstGeom prst="rect">
            <a:avLst/>
          </a:prstGeom>
        </p:spPr>
        <p:txBody>
          <a:bodyPr/>
          <a:lstStyle>
            <a:lvl1pPr algn="l" defTabSz="685800" rtl="0" eaLnBrk="1" latinLnBrk="0" hangingPunct="1">
              <a:spcBef>
                <a:spcPct val="0"/>
              </a:spcBef>
              <a:buNone/>
              <a:defRPr sz="3000" kern="1200" spc="-75" baseline="0">
                <a:solidFill>
                  <a:srgbClr val="002D72"/>
                </a:solidFill>
                <a:latin typeface="+mj-lt"/>
                <a:ea typeface="+mj-ea"/>
                <a:cs typeface="+mj-cs"/>
              </a:defRPr>
            </a:lvl1pPr>
          </a:lstStyle>
          <a:p>
            <a:pPr algn="ctr"/>
            <a:r>
              <a:rPr lang="en-US" dirty="0" smtClean="0">
                <a:latin typeface="Times New Roman" panose="02020603050405020304" pitchFamily="18" charset="0"/>
                <a:cs typeface="Times New Roman" panose="02020603050405020304" pitchFamily="18" charset="0"/>
              </a:rPr>
              <a:t>Assistive Technologies Lab</a:t>
            </a:r>
            <a:endParaRPr lang="en-US" dirty="0"/>
          </a:p>
        </p:txBody>
      </p:sp>
      <p:pic>
        <p:nvPicPr>
          <p:cNvPr id="7" name="Content Placeholder 6"/>
          <p:cNvPicPr>
            <a:picLocks noGrp="1" noChangeAspect="1"/>
          </p:cNvPicPr>
          <p:nvPr>
            <p:ph sz="half" idx="1"/>
          </p:nvPr>
        </p:nvPicPr>
        <p:blipFill>
          <a:blip r:embed="rId2"/>
          <a:stretch>
            <a:fillRect/>
          </a:stretch>
        </p:blipFill>
        <p:spPr>
          <a:xfrm>
            <a:off x="0" y="914400"/>
            <a:ext cx="3487739" cy="1962434"/>
          </a:xfrm>
          <a:prstGeom prst="rect">
            <a:avLst/>
          </a:prstGeom>
        </p:spPr>
      </p:pic>
      <p:pic>
        <p:nvPicPr>
          <p:cNvPr id="8" name="Content Placeholder 7"/>
          <p:cNvPicPr>
            <a:picLocks noGrp="1" noChangeAspect="1"/>
          </p:cNvPicPr>
          <p:nvPr>
            <p:ph sz="half" idx="2"/>
          </p:nvPr>
        </p:nvPicPr>
        <p:blipFill>
          <a:blip r:embed="rId3"/>
          <a:stretch>
            <a:fillRect/>
          </a:stretch>
        </p:blipFill>
        <p:spPr>
          <a:xfrm>
            <a:off x="3432023" y="2931634"/>
            <a:ext cx="3405505" cy="1913136"/>
          </a:xfrm>
          <a:prstGeom prst="rect">
            <a:avLst/>
          </a:prstGeom>
        </p:spPr>
      </p:pic>
    </p:spTree>
    <p:extLst>
      <p:ext uri="{BB962C8B-B14F-4D97-AF65-F5344CB8AC3E}">
        <p14:creationId xmlns:p14="http://schemas.microsoft.com/office/powerpoint/2010/main" val="3265179406"/>
      </p:ext>
    </p:extLst>
  </p:cSld>
  <p:clrMapOvr>
    <a:masterClrMapping/>
  </p:clrMapOvr>
  <p:transition spd="slow" advTm="8402">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lgn="ctr"/>
            <a:r>
              <a:rPr lang="en-US" sz="3200" dirty="0" smtClean="0">
                <a:latin typeface="Times New Roman" panose="02020603050405020304" pitchFamily="18" charset="0"/>
                <a:ea typeface="Calibri" panose="020F0502020204030204" pitchFamily="34" charset="0"/>
              </a:rPr>
              <a:t>Engineering Room 140</a:t>
            </a:r>
            <a:endParaRPr lang="en-US" dirty="0">
              <a:latin typeface="Times New Roman" panose="02020603050405020304" pitchFamily="18" charset="0"/>
              <a:cs typeface="Times New Roman" panose="02020603050405020304" pitchFamily="18" charset="0"/>
            </a:endParaRPr>
          </a:p>
        </p:txBody>
      </p:sp>
      <p:sp>
        <p:nvSpPr>
          <p:cNvPr id="6" name="Content Placeholder 5"/>
          <p:cNvSpPr>
            <a:spLocks noGrp="1"/>
          </p:cNvSpPr>
          <p:nvPr>
            <p:ph sz="half" idx="1"/>
          </p:nvPr>
        </p:nvSpPr>
        <p:spPr>
          <a:xfrm>
            <a:off x="434176" y="1255015"/>
            <a:ext cx="5946888" cy="2893904"/>
          </a:xfrm>
        </p:spPr>
        <p:txBody>
          <a:bodyPr>
            <a:normAutofit lnSpcReduction="10000"/>
          </a:bodyPr>
          <a:lstStyle/>
          <a:p>
            <a:pPr marL="0" marR="0" lvl="0" indent="0" algn="just">
              <a:spcBef>
                <a:spcPts val="0"/>
              </a:spcBef>
              <a:spcAft>
                <a:spcPts val="0"/>
              </a:spcAft>
              <a:buNone/>
            </a:pPr>
            <a:r>
              <a:rPr lang="en-US" sz="2400" dirty="0" smtClean="0">
                <a:latin typeface="Times New Roman" panose="02020603050405020304" pitchFamily="18" charset="0"/>
                <a:ea typeface="Calibri" panose="020F0502020204030204" pitchFamily="34" charset="0"/>
              </a:rPr>
              <a:t>This </a:t>
            </a:r>
            <a:r>
              <a:rPr lang="en-US" sz="2400" dirty="0">
                <a:latin typeface="Times New Roman" panose="02020603050405020304" pitchFamily="18" charset="0"/>
                <a:ea typeface="Calibri" panose="020F0502020204030204" pitchFamily="34" charset="0"/>
              </a:rPr>
              <a:t>project renovated classroom E-140 in the Engineering Building on the </a:t>
            </a:r>
            <a:r>
              <a:rPr lang="en-US" sz="2400" dirty="0" err="1">
                <a:latin typeface="Times New Roman" panose="02020603050405020304" pitchFamily="18" charset="0"/>
                <a:ea typeface="Calibri" panose="020F0502020204030204" pitchFamily="34" charset="0"/>
              </a:rPr>
              <a:t>McNichols</a:t>
            </a:r>
            <a:r>
              <a:rPr lang="en-US" sz="2400" dirty="0">
                <a:latin typeface="Times New Roman" panose="02020603050405020304" pitchFamily="18" charset="0"/>
                <a:ea typeface="Calibri" panose="020F0502020204030204" pitchFamily="34" charset="0"/>
              </a:rPr>
              <a:t> </a:t>
            </a:r>
            <a:r>
              <a:rPr lang="en-US" sz="2400" dirty="0" smtClean="0">
                <a:latin typeface="Times New Roman" panose="02020603050405020304" pitchFamily="18" charset="0"/>
                <a:ea typeface="Calibri" panose="020F0502020204030204" pitchFamily="34" charset="0"/>
              </a:rPr>
              <a:t>Campus</a:t>
            </a:r>
            <a:r>
              <a:rPr lang="en-US" sz="2400" dirty="0">
                <a:latin typeface="Times New Roman" panose="02020603050405020304" pitchFamily="18" charset="0"/>
                <a:ea typeface="Calibri" panose="020F0502020204030204" pitchFamily="34" charset="0"/>
              </a:rPr>
              <a:t>. The project provided an updated but traditional style teaching space that can hold up to 60 people.   The work included new glass marker boards, two large teaching wall display monitors along with new carpet, paint, lighting, furniture and air conditioning. </a:t>
            </a:r>
            <a:endParaRPr lang="en-US" sz="24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950964445"/>
      </p:ext>
    </p:extLst>
  </p:cSld>
  <p:clrMapOvr>
    <a:masterClrMapping/>
  </p:clrMapOvr>
  <mc:AlternateContent xmlns:mc="http://schemas.openxmlformats.org/markup-compatibility/2006" xmlns:p14="http://schemas.microsoft.com/office/powerpoint/2010/main">
    <mc:Choice Requires="p14">
      <p:transition spd="slow" p14:dur="2000" advTm="7539"/>
    </mc:Choice>
    <mc:Fallback xmlns="">
      <p:transition spd="slow" advTm="7539"/>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342900" y="400050"/>
            <a:ext cx="6172200" cy="742950"/>
          </a:xfrm>
          <a:prstGeom prst="rect">
            <a:avLst/>
          </a:prstGeom>
        </p:spPr>
        <p:txBody>
          <a:bodyPr>
            <a:normAutofit/>
          </a:bodyPr>
          <a:lstStyle>
            <a:lvl1pPr algn="l" defTabSz="685800" rtl="0" eaLnBrk="1" latinLnBrk="0" hangingPunct="1">
              <a:spcBef>
                <a:spcPct val="0"/>
              </a:spcBef>
              <a:buNone/>
              <a:defRPr sz="3000" kern="1200" spc="-75" baseline="0">
                <a:solidFill>
                  <a:srgbClr val="002D72"/>
                </a:solidFill>
                <a:latin typeface="+mj-lt"/>
                <a:ea typeface="+mj-ea"/>
                <a:cs typeface="+mj-cs"/>
              </a:defRPr>
            </a:lvl1pPr>
          </a:lstStyle>
          <a:p>
            <a:pPr algn="ctr"/>
            <a:r>
              <a:rPr lang="en-US" sz="3200" dirty="0" smtClean="0">
                <a:latin typeface="Times New Roman" panose="02020603050405020304" pitchFamily="18" charset="0"/>
                <a:ea typeface="Calibri" panose="020F0502020204030204" pitchFamily="34" charset="0"/>
              </a:rPr>
              <a:t>Engineering Room 140</a:t>
            </a:r>
            <a:endParaRPr lang="en-US" dirty="0">
              <a:latin typeface="Times New Roman" panose="02020603050405020304" pitchFamily="18" charset="0"/>
              <a:cs typeface="Times New Roman" panose="02020603050405020304" pitchFamily="18" charset="0"/>
            </a:endParaRPr>
          </a:p>
        </p:txBody>
      </p:sp>
      <p:pic>
        <p:nvPicPr>
          <p:cNvPr id="7" name="Content Placeholder 6"/>
          <p:cNvPicPr>
            <a:picLocks noGrp="1" noChangeAspect="1"/>
          </p:cNvPicPr>
          <p:nvPr>
            <p:ph sz="half" idx="1"/>
          </p:nvPr>
        </p:nvPicPr>
        <p:blipFill>
          <a:blip r:embed="rId2"/>
          <a:stretch>
            <a:fillRect/>
          </a:stretch>
        </p:blipFill>
        <p:spPr>
          <a:xfrm>
            <a:off x="1717611" y="3194295"/>
            <a:ext cx="3422779" cy="1645976"/>
          </a:xfrm>
          <a:prstGeom prst="rect">
            <a:avLst/>
          </a:prstGeom>
        </p:spPr>
      </p:pic>
      <p:pic>
        <p:nvPicPr>
          <p:cNvPr id="8" name="Content Placeholder 7"/>
          <p:cNvPicPr>
            <a:picLocks noGrp="1" noChangeAspect="1"/>
          </p:cNvPicPr>
          <p:nvPr>
            <p:ph sz="half" idx="2"/>
          </p:nvPr>
        </p:nvPicPr>
        <p:blipFill>
          <a:blip r:embed="rId3"/>
          <a:stretch>
            <a:fillRect/>
          </a:stretch>
        </p:blipFill>
        <p:spPr>
          <a:xfrm>
            <a:off x="3922879" y="1017736"/>
            <a:ext cx="2825939" cy="2121968"/>
          </a:xfrm>
          <a:prstGeom prst="rect">
            <a:avLst/>
          </a:prstGeom>
        </p:spPr>
      </p:pic>
      <p:pic>
        <p:nvPicPr>
          <p:cNvPr id="9" name="Picture 8"/>
          <p:cNvPicPr>
            <a:picLocks noChangeAspect="1"/>
          </p:cNvPicPr>
          <p:nvPr/>
        </p:nvPicPr>
        <p:blipFill>
          <a:blip r:embed="rId4"/>
          <a:stretch>
            <a:fillRect/>
          </a:stretch>
        </p:blipFill>
        <p:spPr>
          <a:xfrm>
            <a:off x="97240" y="1053358"/>
            <a:ext cx="2715052" cy="2038704"/>
          </a:xfrm>
          <a:prstGeom prst="rect">
            <a:avLst/>
          </a:prstGeom>
        </p:spPr>
      </p:pic>
    </p:spTree>
    <p:extLst>
      <p:ext uri="{BB962C8B-B14F-4D97-AF65-F5344CB8AC3E}">
        <p14:creationId xmlns:p14="http://schemas.microsoft.com/office/powerpoint/2010/main" val="4049197405"/>
      </p:ext>
    </p:extLst>
  </p:cSld>
  <p:clrMapOvr>
    <a:masterClrMapping/>
  </p:clrMapOvr>
  <mc:AlternateContent xmlns:mc="http://schemas.openxmlformats.org/markup-compatibility/2006">
    <mc:Choice xmlns:p14="http://schemas.microsoft.com/office/powerpoint/2010/main" Requires="p14">
      <p:transition spd="slow" p14:dur="2000" advTm="8436"/>
    </mc:Choice>
    <mc:Fallback>
      <p:transition spd="slow" advTm="8436"/>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342900" y="270394"/>
            <a:ext cx="6172200" cy="742950"/>
          </a:xfrm>
          <a:prstGeom prst="rect">
            <a:avLst/>
          </a:prstGeom>
        </p:spPr>
        <p:txBody>
          <a:bodyPr>
            <a:normAutofit/>
          </a:bodyPr>
          <a:lstStyle>
            <a:lvl1pPr algn="l" defTabSz="685800" rtl="0" eaLnBrk="1" latinLnBrk="0" hangingPunct="1">
              <a:spcBef>
                <a:spcPct val="0"/>
              </a:spcBef>
              <a:buNone/>
              <a:defRPr sz="3000" kern="1200" spc="-75" baseline="0">
                <a:solidFill>
                  <a:srgbClr val="002D72"/>
                </a:solidFill>
                <a:latin typeface="+mj-lt"/>
                <a:ea typeface="+mj-ea"/>
                <a:cs typeface="+mj-cs"/>
              </a:defRPr>
            </a:lvl1pPr>
          </a:lstStyle>
          <a:p>
            <a:pPr algn="ctr"/>
            <a:r>
              <a:rPr lang="en-US" sz="3200" dirty="0" smtClean="0">
                <a:latin typeface="Times New Roman" panose="02020603050405020304" pitchFamily="18" charset="0"/>
                <a:ea typeface="Calibri" panose="020F0502020204030204" pitchFamily="34" charset="0"/>
              </a:rPr>
              <a:t>Engineering Room 140</a:t>
            </a:r>
            <a:endParaRPr lang="en-US" dirty="0">
              <a:latin typeface="Times New Roman" panose="02020603050405020304" pitchFamily="18" charset="0"/>
              <a:cs typeface="Times New Roman" panose="02020603050405020304" pitchFamily="18" charset="0"/>
            </a:endParaRPr>
          </a:p>
        </p:txBody>
      </p:sp>
      <p:pic>
        <p:nvPicPr>
          <p:cNvPr id="7" name="Content Placeholder 6"/>
          <p:cNvPicPr>
            <a:picLocks noGrp="1" noChangeAspect="1"/>
          </p:cNvPicPr>
          <p:nvPr>
            <p:ph sz="half" idx="1"/>
          </p:nvPr>
        </p:nvPicPr>
        <p:blipFill>
          <a:blip r:embed="rId2"/>
          <a:stretch>
            <a:fillRect/>
          </a:stretch>
        </p:blipFill>
        <p:spPr>
          <a:xfrm>
            <a:off x="124536" y="925617"/>
            <a:ext cx="3193030" cy="2397613"/>
          </a:xfrm>
          <a:prstGeom prst="rect">
            <a:avLst/>
          </a:prstGeom>
        </p:spPr>
      </p:pic>
      <p:pic>
        <p:nvPicPr>
          <p:cNvPr id="2" name="Content Placeholder 1"/>
          <p:cNvPicPr>
            <a:picLocks noGrp="1" noChangeAspect="1"/>
          </p:cNvPicPr>
          <p:nvPr>
            <p:ph sz="half" idx="2"/>
          </p:nvPr>
        </p:nvPicPr>
        <p:blipFill>
          <a:blip r:embed="rId3"/>
          <a:stretch>
            <a:fillRect/>
          </a:stretch>
        </p:blipFill>
        <p:spPr>
          <a:xfrm>
            <a:off x="3553325" y="2367886"/>
            <a:ext cx="3234731" cy="2428926"/>
          </a:xfrm>
          <a:prstGeom prst="rect">
            <a:avLst/>
          </a:prstGeom>
        </p:spPr>
      </p:pic>
    </p:spTree>
    <p:extLst>
      <p:ext uri="{BB962C8B-B14F-4D97-AF65-F5344CB8AC3E}">
        <p14:creationId xmlns:p14="http://schemas.microsoft.com/office/powerpoint/2010/main" val="2616056711"/>
      </p:ext>
    </p:extLst>
  </p:cSld>
  <p:clrMapOvr>
    <a:masterClrMapping/>
  </p:clrMapOvr>
  <p:transition spd="slow" advTm="11639">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lgn="ctr"/>
            <a:r>
              <a:rPr lang="en-US" sz="3200" dirty="0">
                <a:latin typeface="Times New Roman" panose="02020603050405020304" pitchFamily="18" charset="0"/>
                <a:ea typeface="Calibri" panose="020F0502020204030204" pitchFamily="34" charset="0"/>
              </a:rPr>
              <a:t>Engineering Center for Innovation</a:t>
            </a:r>
            <a:endParaRPr lang="en-US" dirty="0">
              <a:latin typeface="Times New Roman" panose="02020603050405020304" pitchFamily="18" charset="0"/>
              <a:cs typeface="Times New Roman" panose="02020603050405020304" pitchFamily="18" charset="0"/>
            </a:endParaRPr>
          </a:p>
        </p:txBody>
      </p:sp>
      <p:sp>
        <p:nvSpPr>
          <p:cNvPr id="6" name="Content Placeholder 5"/>
          <p:cNvSpPr>
            <a:spLocks noGrp="1"/>
          </p:cNvSpPr>
          <p:nvPr>
            <p:ph sz="half" idx="1"/>
          </p:nvPr>
        </p:nvSpPr>
        <p:spPr>
          <a:xfrm>
            <a:off x="434176" y="1255015"/>
            <a:ext cx="5946888" cy="2893904"/>
          </a:xfrm>
        </p:spPr>
        <p:txBody>
          <a:bodyPr>
            <a:normAutofit fontScale="92500" lnSpcReduction="20000"/>
          </a:bodyPr>
          <a:lstStyle/>
          <a:p>
            <a:pPr marL="0" marR="0" lvl="0" indent="0" algn="just">
              <a:spcBef>
                <a:spcPts val="0"/>
              </a:spcBef>
              <a:spcAft>
                <a:spcPts val="0"/>
              </a:spcAft>
              <a:buNone/>
            </a:pPr>
            <a:r>
              <a:rPr lang="en-US" sz="2400" dirty="0">
                <a:latin typeface="Times New Roman" panose="02020603050405020304" pitchFamily="18" charset="0"/>
                <a:ea typeface="Calibri" panose="020F0502020204030204" pitchFamily="34" charset="0"/>
              </a:rPr>
              <a:t>This Center for Innovation is a new collaborative maker space that will be located at the East end of the High Bay. A large glass façade will allow more natural light to flow into the High Bay and provide an inviting transparent aesthetic feature. This flexible space will utilize movable furniture for students to create collaborative groups. Some features to be included will be glass marker boards, air conditioning, updating lighting, carpet and paint.</a:t>
            </a:r>
          </a:p>
        </p:txBody>
      </p:sp>
    </p:spTree>
    <p:extLst>
      <p:ext uri="{BB962C8B-B14F-4D97-AF65-F5344CB8AC3E}">
        <p14:creationId xmlns:p14="http://schemas.microsoft.com/office/powerpoint/2010/main" val="1384829187"/>
      </p:ext>
    </p:extLst>
  </p:cSld>
  <p:clrMapOvr>
    <a:masterClrMapping/>
  </p:clrMapOvr>
  <mc:AlternateContent xmlns:mc="http://schemas.openxmlformats.org/markup-compatibility/2006">
    <mc:Choice xmlns:p14="http://schemas.microsoft.com/office/powerpoint/2010/main" Requires="p14">
      <p:transition spd="slow" p14:dur="2000" advTm="10929"/>
    </mc:Choice>
    <mc:Fallback>
      <p:transition spd="slow" advTm="10929"/>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80502_135359"/>
          <p:cNvPicPr>
            <a:picLocks noGrp="1" noChangeAspect="1"/>
          </p:cNvPicPr>
          <p:nvPr isPhoto="1"/>
        </p:nvPicPr>
        <p:blipFill>
          <a:blip r:embed="rId2" cstate="email">
            <a:lum/>
            <a:extLst>
              <a:ext uri="{28A0092B-C50C-407E-A947-70E740481C1C}">
                <a14:useLocalDpi xmlns:a14="http://schemas.microsoft.com/office/drawing/2010/main" val="0"/>
              </a:ext>
            </a:extLst>
          </a:blip>
          <a:stretch>
            <a:fillRect/>
          </a:stretch>
        </p:blipFill>
        <p:spPr>
          <a:xfrm>
            <a:off x="685800" y="1212945"/>
            <a:ext cx="5486400" cy="3086100"/>
          </a:xfrm>
          <a:prstGeom prst="rect">
            <a:avLst/>
          </a:prstGeom>
          <a:noFill/>
          <a:ln>
            <a:noFill/>
          </a:ln>
        </p:spPr>
      </p:pic>
      <p:sp>
        <p:nvSpPr>
          <p:cNvPr id="3" name="Title 4"/>
          <p:cNvSpPr txBox="1">
            <a:spLocks/>
          </p:cNvSpPr>
          <p:nvPr/>
        </p:nvSpPr>
        <p:spPr>
          <a:xfrm>
            <a:off x="342900" y="400050"/>
            <a:ext cx="6172200" cy="742950"/>
          </a:xfrm>
          <a:prstGeom prst="rect">
            <a:avLst/>
          </a:prstGeom>
        </p:spPr>
        <p:txBody>
          <a:bodyPr>
            <a:normAutofit/>
          </a:bodyPr>
          <a:lstStyle>
            <a:lvl1pPr algn="l" defTabSz="685800" rtl="0" eaLnBrk="1" latinLnBrk="0" hangingPunct="1">
              <a:spcBef>
                <a:spcPct val="0"/>
              </a:spcBef>
              <a:buNone/>
              <a:defRPr sz="3000" kern="1200" spc="-75" baseline="0">
                <a:solidFill>
                  <a:srgbClr val="002D72"/>
                </a:solidFill>
                <a:latin typeface="+mj-lt"/>
                <a:ea typeface="+mj-ea"/>
                <a:cs typeface="+mj-cs"/>
              </a:defRPr>
            </a:lvl1pPr>
          </a:lstStyle>
          <a:p>
            <a:pPr algn="ctr"/>
            <a:r>
              <a:rPr lang="en-US" sz="3200" smtClean="0">
                <a:latin typeface="Times New Roman" panose="02020603050405020304" pitchFamily="18" charset="0"/>
                <a:ea typeface="Calibri" panose="020F0502020204030204" pitchFamily="34" charset="0"/>
              </a:rPr>
              <a:t>Engineering Center for Innovation</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26357"/>
      </p:ext>
    </p:extLst>
  </p:cSld>
  <p:clrMapOvr>
    <a:masterClrMapping/>
  </p:clrMapOvr>
  <mc:AlternateContent xmlns:mc="http://schemas.openxmlformats.org/markup-compatibility/2006">
    <mc:Choice xmlns:p14="http://schemas.microsoft.com/office/powerpoint/2010/main" Requires="p14">
      <p:transition spd="slow" p14:dur="2000" advTm="8104"/>
    </mc:Choice>
    <mc:Fallback>
      <p:transition spd="slow" advTm="8104"/>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42899" y="236277"/>
            <a:ext cx="6172200" cy="507526"/>
          </a:xfrm>
        </p:spPr>
        <p:txBody>
          <a:bodyPr anchor="t">
            <a:noAutofit/>
          </a:bodyPr>
          <a:lstStyle/>
          <a:p>
            <a:pPr algn="ctr"/>
            <a:r>
              <a:rPr lang="en-US" dirty="0">
                <a:latin typeface="Times New Roman" panose="02020603050405020304" pitchFamily="18" charset="0"/>
                <a:cs typeface="Times New Roman" panose="02020603050405020304" pitchFamily="18" charset="0"/>
              </a:rPr>
              <a:t>School of Architecture</a:t>
            </a:r>
          </a:p>
        </p:txBody>
      </p:sp>
      <p:sp>
        <p:nvSpPr>
          <p:cNvPr id="4" name="Content Placeholder 3"/>
          <p:cNvSpPr>
            <a:spLocks noGrp="1"/>
          </p:cNvSpPr>
          <p:nvPr>
            <p:ph idx="1"/>
          </p:nvPr>
        </p:nvSpPr>
        <p:spPr>
          <a:xfrm>
            <a:off x="133065" y="880281"/>
            <a:ext cx="6591869" cy="3650780"/>
          </a:xfrm>
        </p:spPr>
        <p:txBody>
          <a:bodyPr>
            <a:normAutofit fontScale="77500" lnSpcReduction="20000"/>
          </a:bodyPr>
          <a:lstStyle/>
          <a:p>
            <a:pPr algn="just"/>
            <a:r>
              <a:rPr lang="en-US" b="1" dirty="0" smtClean="0">
                <a:latin typeface="Times New Roman" panose="02020603050405020304" pitchFamily="18" charset="0"/>
                <a:cs typeface="Times New Roman" panose="02020603050405020304" pitchFamily="18" charset="0"/>
              </a:rPr>
              <a:t>Enrollment: </a:t>
            </a:r>
            <a:r>
              <a:rPr lang="en-US" dirty="0">
                <a:latin typeface="Times New Roman" panose="02020603050405020304" pitchFamily="18" charset="0"/>
                <a:cs typeface="Times New Roman" panose="02020603050405020304" pitchFamily="18" charset="0"/>
              </a:rPr>
              <a:t>The School of Architecture continues to enjoy steady enrollment growth.  Our headcount this fall is at its highest level since 2011, with an increase of 32% over the past 4 years.  </a:t>
            </a:r>
          </a:p>
          <a:p>
            <a:pPr algn="just"/>
            <a:endParaRPr lang="en-US" dirty="0">
              <a:latin typeface="Times New Roman" panose="02020603050405020304" pitchFamily="18" charset="0"/>
              <a:cs typeface="Times New Roman" panose="02020603050405020304" pitchFamily="18" charset="0"/>
            </a:endParaRPr>
          </a:p>
          <a:p>
            <a:pPr algn="just"/>
            <a:r>
              <a:rPr lang="en-US" b="1" dirty="0" smtClean="0">
                <a:latin typeface="Times New Roman" panose="02020603050405020304" pitchFamily="18" charset="0"/>
                <a:cs typeface="Times New Roman" panose="02020603050405020304" pitchFamily="18" charset="0"/>
              </a:rPr>
              <a:t>Study Abroad: </a:t>
            </a:r>
            <a:r>
              <a:rPr lang="en-US" dirty="0">
                <a:latin typeface="Times New Roman" panose="02020603050405020304" pitchFamily="18" charset="0"/>
                <a:cs typeface="Times New Roman" panose="02020603050405020304" pitchFamily="18" charset="0"/>
              </a:rPr>
              <a:t>The </a:t>
            </a:r>
            <a:r>
              <a:rPr lang="en-US" dirty="0" err="1">
                <a:latin typeface="Times New Roman" panose="02020603050405020304" pitchFamily="18" charset="0"/>
                <a:cs typeface="Times New Roman" panose="02020603050405020304" pitchFamily="18" charset="0"/>
              </a:rPr>
              <a:t>Volterra</a:t>
            </a:r>
            <a:r>
              <a:rPr lang="en-US" dirty="0">
                <a:latin typeface="Times New Roman" panose="02020603050405020304" pitchFamily="18" charset="0"/>
                <a:cs typeface="Times New Roman" panose="02020603050405020304" pitchFamily="18" charset="0"/>
              </a:rPr>
              <a:t> Detroit Foundation, which was established in 2010 to facilitate the renovation of </a:t>
            </a:r>
            <a:r>
              <a:rPr lang="en-US" dirty="0" smtClean="0">
                <a:latin typeface="Times New Roman" panose="02020603050405020304" pitchFamily="18" charset="0"/>
                <a:cs typeface="Times New Roman" panose="02020603050405020304" pitchFamily="18" charset="0"/>
              </a:rPr>
              <a:t>our </a:t>
            </a:r>
            <a:r>
              <a:rPr lang="en-US" dirty="0" err="1" smtClean="0">
                <a:latin typeface="Times New Roman" panose="02020603050405020304" pitchFamily="18" charset="0"/>
                <a:cs typeface="Times New Roman" panose="02020603050405020304" pitchFamily="18" charset="0"/>
              </a:rPr>
              <a:t>Volterra</a:t>
            </a: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International Residential College, received a very significant donation from Detroit Mercy Alumni Steven and Beth </a:t>
            </a:r>
            <a:r>
              <a:rPr lang="en-US" dirty="0" err="1">
                <a:latin typeface="Times New Roman" panose="02020603050405020304" pitchFamily="18" charset="0"/>
                <a:cs typeface="Times New Roman" panose="02020603050405020304" pitchFamily="18" charset="0"/>
              </a:rPr>
              <a:t>Pagnotta</a:t>
            </a:r>
            <a:r>
              <a:rPr lang="en-US" dirty="0">
                <a:latin typeface="Times New Roman" panose="02020603050405020304" pitchFamily="18" charset="0"/>
                <a:cs typeface="Times New Roman" panose="02020603050405020304" pitchFamily="18" charset="0"/>
              </a:rPr>
              <a:t>.  Their gift allowed the Foundation to fully retire the construction debt from the renovation of this historic facility, which will free up operational income to support student scholarships.</a:t>
            </a:r>
          </a:p>
          <a:p>
            <a:pPr algn="just"/>
            <a:endParaRPr lang="en-US" dirty="0">
              <a:latin typeface="Times New Roman" panose="02020603050405020304" pitchFamily="18" charset="0"/>
              <a:cs typeface="Times New Roman" panose="02020603050405020304" pitchFamily="18" charset="0"/>
            </a:endParaRPr>
          </a:p>
          <a:p>
            <a:pPr algn="just"/>
            <a:r>
              <a:rPr lang="en-US" b="1" dirty="0" smtClean="0">
                <a:latin typeface="Times New Roman" panose="02020603050405020304" pitchFamily="18" charset="0"/>
                <a:cs typeface="Times New Roman" panose="02020603050405020304" pitchFamily="18" charset="0"/>
              </a:rPr>
              <a:t>Fitzgerald Developments: </a:t>
            </a:r>
            <a:r>
              <a:rPr lang="en-US" dirty="0">
                <a:latin typeface="Times New Roman" panose="02020603050405020304" pitchFamily="18" charset="0"/>
                <a:cs typeface="Times New Roman" panose="02020603050405020304" pitchFamily="18" charset="0"/>
              </a:rPr>
              <a:t>A group of architecture students developed a design over the summer for a new pocket park in the Fitzgerald neighborhood.  Later this fall we hope that several of these students will have the opportunity to actually build a small pavilion in the park that they have designed</a:t>
            </a: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And the Detroit Collaborative Design Center is about to complete the renovation of a new storefront office on </a:t>
            </a:r>
            <a:r>
              <a:rPr lang="en-US" dirty="0" err="1">
                <a:latin typeface="Times New Roman" panose="02020603050405020304" pitchFamily="18" charset="0"/>
                <a:cs typeface="Times New Roman" panose="02020603050405020304" pitchFamily="18" charset="0"/>
              </a:rPr>
              <a:t>McNichols</a:t>
            </a:r>
            <a:r>
              <a:rPr lang="en-US" dirty="0">
                <a:latin typeface="Times New Roman" panose="02020603050405020304" pitchFamily="18" charset="0"/>
                <a:cs typeface="Times New Roman" panose="02020603050405020304" pitchFamily="18" charset="0"/>
              </a:rPr>
              <a:t>, which will house the Live6 Alliance, DCDC staff, staff from the City of Detroit Planning Department, and representatives from the development groups working in the Fitzgerald Neighborhood. </a:t>
            </a:r>
          </a:p>
          <a:p>
            <a:pPr algn="just"/>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1641904"/>
      </p:ext>
    </p:extLst>
  </p:cSld>
  <p:clrMapOvr>
    <a:masterClrMapping/>
  </p:clrMapOvr>
  <mc:AlternateContent xmlns:mc="http://schemas.openxmlformats.org/markup-compatibility/2006" xmlns:p14="http://schemas.microsoft.com/office/powerpoint/2010/main">
    <mc:Choice Requires="p14">
      <p:transition spd="slow" p14:dur="2000" advTm="10637"/>
    </mc:Choice>
    <mc:Fallback xmlns="">
      <p:transition spd="slow" advTm="10637"/>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novation Center01"/>
          <p:cNvPicPr>
            <a:picLocks noGrp="1" noChangeAspect="1"/>
          </p:cNvPicPr>
          <p:nvPr isPhoto="1"/>
        </p:nvPicPr>
        <p:blipFill>
          <a:blip r:embed="rId2" cstate="email">
            <a:lum/>
            <a:extLst>
              <a:ext uri="{28A0092B-C50C-407E-A947-70E740481C1C}">
                <a14:useLocalDpi xmlns:a14="http://schemas.microsoft.com/office/drawing/2010/main" val="0"/>
              </a:ext>
            </a:extLst>
          </a:blip>
          <a:stretch>
            <a:fillRect/>
          </a:stretch>
        </p:blipFill>
        <p:spPr>
          <a:xfrm>
            <a:off x="3422448" y="778090"/>
            <a:ext cx="3435552" cy="2092574"/>
          </a:xfrm>
          <a:prstGeom prst="rect">
            <a:avLst/>
          </a:prstGeom>
          <a:noFill/>
          <a:ln>
            <a:noFill/>
          </a:ln>
        </p:spPr>
      </p:pic>
      <p:pic>
        <p:nvPicPr>
          <p:cNvPr id="3" name="Picture 2"/>
          <p:cNvPicPr>
            <a:picLocks noChangeAspect="1"/>
          </p:cNvPicPr>
          <p:nvPr/>
        </p:nvPicPr>
        <p:blipFill>
          <a:blip r:embed="rId3"/>
          <a:stretch>
            <a:fillRect/>
          </a:stretch>
        </p:blipFill>
        <p:spPr>
          <a:xfrm>
            <a:off x="88710" y="753423"/>
            <a:ext cx="3241344" cy="1973670"/>
          </a:xfrm>
          <a:prstGeom prst="rect">
            <a:avLst/>
          </a:prstGeom>
        </p:spPr>
      </p:pic>
      <p:sp>
        <p:nvSpPr>
          <p:cNvPr id="4" name="Title 4"/>
          <p:cNvSpPr txBox="1">
            <a:spLocks/>
          </p:cNvSpPr>
          <p:nvPr/>
        </p:nvSpPr>
        <p:spPr>
          <a:xfrm>
            <a:off x="342900" y="168038"/>
            <a:ext cx="6172200" cy="609884"/>
          </a:xfrm>
          <a:prstGeom prst="rect">
            <a:avLst/>
          </a:prstGeom>
        </p:spPr>
        <p:txBody>
          <a:bodyPr>
            <a:normAutofit/>
          </a:bodyPr>
          <a:lstStyle>
            <a:lvl1pPr algn="l" defTabSz="685800" rtl="0" eaLnBrk="1" latinLnBrk="0" hangingPunct="1">
              <a:spcBef>
                <a:spcPct val="0"/>
              </a:spcBef>
              <a:buNone/>
              <a:defRPr sz="3000" kern="1200" spc="-75" baseline="0">
                <a:solidFill>
                  <a:srgbClr val="002D72"/>
                </a:solidFill>
                <a:latin typeface="+mj-lt"/>
                <a:ea typeface="+mj-ea"/>
                <a:cs typeface="+mj-cs"/>
              </a:defRPr>
            </a:lvl1pPr>
          </a:lstStyle>
          <a:p>
            <a:pPr algn="ctr"/>
            <a:r>
              <a:rPr lang="en-US" sz="3200" dirty="0" smtClean="0">
                <a:latin typeface="Times New Roman" panose="02020603050405020304" pitchFamily="18" charset="0"/>
                <a:ea typeface="Calibri" panose="020F0502020204030204" pitchFamily="34" charset="0"/>
              </a:rPr>
              <a:t>Engineering Center for Innovation</a:t>
            </a:r>
            <a:endParaRPr lang="en-US"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4"/>
          <a:stretch>
            <a:fillRect/>
          </a:stretch>
        </p:blipFill>
        <p:spPr>
          <a:xfrm>
            <a:off x="1897039" y="2870664"/>
            <a:ext cx="3243185" cy="1974791"/>
          </a:xfrm>
          <a:prstGeom prst="rect">
            <a:avLst/>
          </a:prstGeom>
        </p:spPr>
      </p:pic>
    </p:spTree>
    <p:extLst>
      <p:ext uri="{BB962C8B-B14F-4D97-AF65-F5344CB8AC3E}">
        <p14:creationId xmlns:p14="http://schemas.microsoft.com/office/powerpoint/2010/main" val="1261187840"/>
      </p:ext>
    </p:extLst>
  </p:cSld>
  <p:clrMapOvr>
    <a:masterClrMapping/>
  </p:clrMapOvr>
  <mc:AlternateContent xmlns:mc="http://schemas.openxmlformats.org/markup-compatibility/2006">
    <mc:Choice xmlns:p14="http://schemas.microsoft.com/office/powerpoint/2010/main" Requires="p14">
      <p:transition spd="slow" p14:dur="3400" advTm="8544">
        <p14:reveal/>
      </p:transition>
    </mc:Choice>
    <mc:Fallback>
      <p:transition spd="slow" advTm="8544">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42900" y="284042"/>
            <a:ext cx="6172200" cy="742950"/>
          </a:xfrm>
        </p:spPr>
        <p:txBody>
          <a:bodyPr>
            <a:normAutofit fontScale="90000"/>
          </a:bodyPr>
          <a:lstStyle/>
          <a:p>
            <a:pPr algn="ctr"/>
            <a:r>
              <a:rPr lang="en-US" dirty="0">
                <a:latin typeface="Times New Roman" panose="02020603050405020304" pitchFamily="18" charset="0"/>
                <a:cs typeface="Times New Roman" panose="02020603050405020304" pitchFamily="18" charset="0"/>
              </a:rPr>
              <a:t>Engineering </a:t>
            </a:r>
            <a:r>
              <a:rPr lang="en-US" dirty="0" smtClean="0">
                <a:latin typeface="Times New Roman" panose="02020603050405020304" pitchFamily="18" charset="0"/>
                <a:cs typeface="Times New Roman" panose="02020603050405020304" pitchFamily="18" charset="0"/>
              </a:rPr>
              <a:t>1</a:t>
            </a:r>
            <a:r>
              <a:rPr lang="en-US" baseline="30000" dirty="0" smtClean="0">
                <a:latin typeface="Times New Roman" panose="02020603050405020304" pitchFamily="18" charset="0"/>
                <a:cs typeface="Times New Roman" panose="02020603050405020304" pitchFamily="18" charset="0"/>
              </a:rPr>
              <a:t>st</a:t>
            </a:r>
            <a:r>
              <a:rPr lang="en-US" dirty="0" smtClean="0">
                <a:latin typeface="Times New Roman" panose="02020603050405020304" pitchFamily="18" charset="0"/>
                <a:cs typeface="Times New Roman" panose="02020603050405020304" pitchFamily="18" charset="0"/>
              </a:rPr>
              <a:t> Floor Corridor and </a:t>
            </a:r>
            <a:br>
              <a:rPr lang="en-US" dirty="0" smtClean="0">
                <a:latin typeface="Times New Roman" panose="02020603050405020304" pitchFamily="18" charset="0"/>
                <a:cs typeface="Times New Roman" panose="02020603050405020304" pitchFamily="18" charset="0"/>
              </a:rPr>
            </a:br>
            <a:r>
              <a:rPr lang="en-US" dirty="0" smtClean="0">
                <a:latin typeface="Times New Roman" panose="02020603050405020304" pitchFamily="18" charset="0"/>
                <a:cs typeface="Times New Roman" panose="02020603050405020304" pitchFamily="18" charset="0"/>
              </a:rPr>
              <a:t>Lobby </a:t>
            </a:r>
            <a:r>
              <a:rPr lang="en-US" dirty="0">
                <a:latin typeface="Times New Roman" panose="02020603050405020304" pitchFamily="18" charset="0"/>
                <a:cs typeface="Times New Roman" panose="02020603050405020304" pitchFamily="18" charset="0"/>
              </a:rPr>
              <a:t>Renovation</a:t>
            </a:r>
          </a:p>
        </p:txBody>
      </p:sp>
      <p:sp>
        <p:nvSpPr>
          <p:cNvPr id="6" name="Content Placeholder 5"/>
          <p:cNvSpPr>
            <a:spLocks noGrp="1"/>
          </p:cNvSpPr>
          <p:nvPr>
            <p:ph sz="half" idx="1"/>
          </p:nvPr>
        </p:nvSpPr>
        <p:spPr>
          <a:xfrm>
            <a:off x="434176" y="1255015"/>
            <a:ext cx="5946888" cy="2893904"/>
          </a:xfrm>
        </p:spPr>
        <p:txBody>
          <a:bodyPr>
            <a:normAutofit lnSpcReduction="10000"/>
          </a:bodyPr>
          <a:lstStyle/>
          <a:p>
            <a:pPr marL="0" marR="0" lvl="0" indent="0" algn="just">
              <a:spcBef>
                <a:spcPts val="0"/>
              </a:spcBef>
              <a:spcAft>
                <a:spcPts val="0"/>
              </a:spcAft>
              <a:buNone/>
            </a:pPr>
            <a:r>
              <a:rPr lang="en-US" sz="2400" dirty="0" smtClean="0">
                <a:latin typeface="Times New Roman" panose="02020603050405020304" pitchFamily="18" charset="0"/>
                <a:ea typeface="Calibri" panose="020F0502020204030204" pitchFamily="34" charset="0"/>
              </a:rPr>
              <a:t>The </a:t>
            </a:r>
            <a:r>
              <a:rPr lang="en-US" sz="2400" dirty="0">
                <a:latin typeface="Times New Roman" panose="02020603050405020304" pitchFamily="18" charset="0"/>
                <a:ea typeface="Calibri" panose="020F0502020204030204" pitchFamily="34" charset="0"/>
              </a:rPr>
              <a:t>purpose of this project is to create a brighter more inviting corridor and student study/lounge area.  The project will create a more accessible and useable space with features such as a bar height counter top for both study space and small events, lounge furniture, and new lighting and paint throughout the first floor common areas. </a:t>
            </a:r>
          </a:p>
        </p:txBody>
      </p:sp>
    </p:spTree>
    <p:extLst>
      <p:ext uri="{BB962C8B-B14F-4D97-AF65-F5344CB8AC3E}">
        <p14:creationId xmlns:p14="http://schemas.microsoft.com/office/powerpoint/2010/main" val="376665966"/>
      </p:ext>
    </p:extLst>
  </p:cSld>
  <p:clrMapOvr>
    <a:masterClrMapping/>
  </p:clrMapOvr>
  <mc:AlternateContent xmlns:mc="http://schemas.openxmlformats.org/markup-compatibility/2006">
    <mc:Choice xmlns:p14="http://schemas.microsoft.com/office/powerpoint/2010/main" Requires="p14">
      <p:transition spd="slow" p14:dur="2000" advTm="11478"/>
    </mc:Choice>
    <mc:Fallback>
      <p:transition spd="slow" advTm="11478"/>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342900" y="284041"/>
            <a:ext cx="6172200" cy="807779"/>
          </a:xfrm>
          <a:prstGeom prst="rect">
            <a:avLst/>
          </a:prstGeom>
        </p:spPr>
        <p:txBody>
          <a:bodyPr>
            <a:normAutofit fontScale="92500" lnSpcReduction="20000"/>
          </a:bodyPr>
          <a:lstStyle>
            <a:lvl1pPr algn="l" defTabSz="685800" rtl="0" eaLnBrk="1" latinLnBrk="0" hangingPunct="1">
              <a:spcBef>
                <a:spcPct val="0"/>
              </a:spcBef>
              <a:buNone/>
              <a:defRPr sz="3000" kern="1200" spc="-75" baseline="0">
                <a:solidFill>
                  <a:srgbClr val="002D72"/>
                </a:solidFill>
                <a:latin typeface="+mj-lt"/>
                <a:ea typeface="+mj-ea"/>
                <a:cs typeface="+mj-cs"/>
              </a:defRPr>
            </a:lvl1pPr>
          </a:lstStyle>
          <a:p>
            <a:pPr algn="ctr"/>
            <a:r>
              <a:rPr lang="en-US" dirty="0">
                <a:latin typeface="Times New Roman" panose="02020603050405020304" pitchFamily="18" charset="0"/>
                <a:cs typeface="Times New Roman" panose="02020603050405020304" pitchFamily="18" charset="0"/>
              </a:rPr>
              <a:t>Engineering 1st Floor Corridor and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Lobby Renovation</a:t>
            </a:r>
          </a:p>
        </p:txBody>
      </p:sp>
      <p:pic>
        <p:nvPicPr>
          <p:cNvPr id="7" name="Content Placeholder 6" descr="20180425_131124"/>
          <p:cNvPicPr>
            <a:picLocks noGrp="1" noChangeAspect="1"/>
          </p:cNvPicPr>
          <p:nvPr isPhoto="1">
            <p:ph sz="half" idx="1"/>
          </p:nvPr>
        </p:nvPicPr>
        <p:blipFill>
          <a:blip r:embed="rId2" cstate="email">
            <a:lum/>
            <a:extLst>
              <a:ext uri="{28A0092B-C50C-407E-A947-70E740481C1C}">
                <a14:useLocalDpi xmlns:a14="http://schemas.microsoft.com/office/drawing/2010/main" val="0"/>
              </a:ext>
            </a:extLst>
          </a:blip>
          <a:stretch>
            <a:fillRect/>
          </a:stretch>
        </p:blipFill>
        <p:spPr>
          <a:xfrm>
            <a:off x="451514" y="1352277"/>
            <a:ext cx="1733550" cy="3086100"/>
          </a:xfrm>
          <a:prstGeom prst="rect">
            <a:avLst/>
          </a:prstGeom>
          <a:noFill/>
          <a:ln>
            <a:noFill/>
          </a:ln>
        </p:spPr>
      </p:pic>
      <p:pic>
        <p:nvPicPr>
          <p:cNvPr id="9" name="Picture 8"/>
          <p:cNvPicPr>
            <a:picLocks noChangeAspect="1"/>
          </p:cNvPicPr>
          <p:nvPr/>
        </p:nvPicPr>
        <p:blipFill>
          <a:blip r:embed="rId3"/>
          <a:stretch>
            <a:fillRect/>
          </a:stretch>
        </p:blipFill>
        <p:spPr>
          <a:xfrm>
            <a:off x="4395868" y="1353534"/>
            <a:ext cx="1737511" cy="3084843"/>
          </a:xfrm>
          <a:prstGeom prst="rect">
            <a:avLst/>
          </a:prstGeom>
        </p:spPr>
      </p:pic>
      <p:pic>
        <p:nvPicPr>
          <p:cNvPr id="11" name="Picture 10"/>
          <p:cNvPicPr>
            <a:picLocks noChangeAspect="1"/>
          </p:cNvPicPr>
          <p:nvPr/>
        </p:nvPicPr>
        <p:blipFill>
          <a:blip r:embed="rId4"/>
          <a:stretch>
            <a:fillRect/>
          </a:stretch>
        </p:blipFill>
        <p:spPr>
          <a:xfrm>
            <a:off x="2421710" y="1352277"/>
            <a:ext cx="1737511" cy="3084843"/>
          </a:xfrm>
          <a:prstGeom prst="rect">
            <a:avLst/>
          </a:prstGeom>
        </p:spPr>
      </p:pic>
    </p:spTree>
    <p:extLst>
      <p:ext uri="{BB962C8B-B14F-4D97-AF65-F5344CB8AC3E}">
        <p14:creationId xmlns:p14="http://schemas.microsoft.com/office/powerpoint/2010/main" val="4226832200"/>
      </p:ext>
    </p:extLst>
  </p:cSld>
  <p:clrMapOvr>
    <a:masterClrMapping/>
  </p:clrMapOvr>
  <mc:AlternateContent xmlns:mc="http://schemas.openxmlformats.org/markup-compatibility/2006">
    <mc:Choice xmlns:p14="http://schemas.microsoft.com/office/powerpoint/2010/main" Requires="p14">
      <p:transition spd="slow" p14:dur="2000" advTm="9533"/>
    </mc:Choice>
    <mc:Fallback>
      <p:transition spd="slow" advTm="9533"/>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
          <p:cNvPicPr>
            <a:picLocks noGrp="1" noChangeAspect="1"/>
          </p:cNvPicPr>
          <p:nvPr isPhoto="1"/>
        </p:nvPicPr>
        <p:blipFill>
          <a:blip r:embed="rId2" cstate="email">
            <a:lum/>
            <a:extLst>
              <a:ext uri="{28A0092B-C50C-407E-A947-70E740481C1C}">
                <a14:useLocalDpi xmlns:a14="http://schemas.microsoft.com/office/drawing/2010/main" val="0"/>
              </a:ext>
            </a:extLst>
          </a:blip>
          <a:stretch>
            <a:fillRect/>
          </a:stretch>
        </p:blipFill>
        <p:spPr>
          <a:xfrm>
            <a:off x="1033166" y="1404020"/>
            <a:ext cx="4791670" cy="3086100"/>
          </a:xfrm>
          <a:prstGeom prst="rect">
            <a:avLst/>
          </a:prstGeom>
          <a:noFill/>
          <a:ln>
            <a:noFill/>
          </a:ln>
        </p:spPr>
      </p:pic>
      <p:sp>
        <p:nvSpPr>
          <p:cNvPr id="3" name="Title 4"/>
          <p:cNvSpPr txBox="1">
            <a:spLocks/>
          </p:cNvSpPr>
          <p:nvPr/>
        </p:nvSpPr>
        <p:spPr>
          <a:xfrm>
            <a:off x="342900" y="300251"/>
            <a:ext cx="6172200" cy="842749"/>
          </a:xfrm>
          <a:prstGeom prst="rect">
            <a:avLst/>
          </a:prstGeom>
        </p:spPr>
        <p:txBody>
          <a:bodyPr>
            <a:normAutofit fontScale="92500" lnSpcReduction="20000"/>
          </a:bodyPr>
          <a:lstStyle>
            <a:lvl1pPr algn="l" defTabSz="685800" rtl="0" eaLnBrk="1" latinLnBrk="0" hangingPunct="1">
              <a:spcBef>
                <a:spcPct val="0"/>
              </a:spcBef>
              <a:buNone/>
              <a:defRPr sz="3000" kern="1200" spc="-75" baseline="0">
                <a:solidFill>
                  <a:srgbClr val="002D72"/>
                </a:solidFill>
                <a:latin typeface="+mj-lt"/>
                <a:ea typeface="+mj-ea"/>
                <a:cs typeface="+mj-cs"/>
              </a:defRPr>
            </a:lvl1pPr>
          </a:lstStyle>
          <a:p>
            <a:pPr algn="ctr"/>
            <a:r>
              <a:rPr lang="en-US" dirty="0">
                <a:latin typeface="Times New Roman" panose="02020603050405020304" pitchFamily="18" charset="0"/>
                <a:cs typeface="Times New Roman" panose="02020603050405020304" pitchFamily="18" charset="0"/>
              </a:rPr>
              <a:t>Engineering 1st Floor Corridor and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Lobby Renovation</a:t>
            </a:r>
          </a:p>
        </p:txBody>
      </p:sp>
    </p:spTree>
    <p:extLst>
      <p:ext uri="{BB962C8B-B14F-4D97-AF65-F5344CB8AC3E}">
        <p14:creationId xmlns:p14="http://schemas.microsoft.com/office/powerpoint/2010/main" val="2388656694"/>
      </p:ext>
    </p:extLst>
  </p:cSld>
  <p:clrMapOvr>
    <a:masterClrMapping/>
  </p:clrMapOvr>
  <mc:AlternateContent xmlns:mc="http://schemas.openxmlformats.org/markup-compatibility/2006">
    <mc:Choice xmlns:p14="http://schemas.microsoft.com/office/powerpoint/2010/main" Requires="p14">
      <p:transition spd="slow" p14:dur="3400" advTm="8677">
        <p14:reveal/>
      </p:transition>
    </mc:Choice>
    <mc:Fallback>
      <p:transition spd="slow" advTm="8677">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lgn="ctr"/>
            <a:r>
              <a:rPr lang="en-US" sz="3200" dirty="0">
                <a:latin typeface="Times New Roman" panose="02020603050405020304" pitchFamily="18" charset="0"/>
                <a:ea typeface="Calibri" panose="020F0502020204030204" pitchFamily="34" charset="0"/>
              </a:rPr>
              <a:t>Men’s </a:t>
            </a:r>
            <a:r>
              <a:rPr lang="en-US" sz="3200" dirty="0" smtClean="0">
                <a:latin typeface="Times New Roman" panose="02020603050405020304" pitchFamily="18" charset="0"/>
                <a:ea typeface="Calibri" panose="020F0502020204030204" pitchFamily="34" charset="0"/>
              </a:rPr>
              <a:t>Basketball </a:t>
            </a:r>
            <a:r>
              <a:rPr lang="en-US" sz="3200" dirty="0">
                <a:latin typeface="Times New Roman" panose="02020603050405020304" pitchFamily="18" charset="0"/>
                <a:ea typeface="Calibri" panose="020F0502020204030204" pitchFamily="34" charset="0"/>
              </a:rPr>
              <a:t>Locker </a:t>
            </a:r>
            <a:r>
              <a:rPr lang="en-US" sz="3200" dirty="0" smtClean="0">
                <a:latin typeface="Times New Roman" panose="02020603050405020304" pitchFamily="18" charset="0"/>
                <a:ea typeface="Calibri" panose="020F0502020204030204" pitchFamily="34" charset="0"/>
              </a:rPr>
              <a:t>Room</a:t>
            </a:r>
            <a:endParaRPr lang="en-US" dirty="0">
              <a:latin typeface="Times New Roman" panose="02020603050405020304" pitchFamily="18" charset="0"/>
              <a:cs typeface="Times New Roman" panose="02020603050405020304" pitchFamily="18" charset="0"/>
            </a:endParaRPr>
          </a:p>
        </p:txBody>
      </p:sp>
      <p:sp>
        <p:nvSpPr>
          <p:cNvPr id="6" name="Content Placeholder 5"/>
          <p:cNvSpPr>
            <a:spLocks noGrp="1"/>
          </p:cNvSpPr>
          <p:nvPr>
            <p:ph sz="half" idx="1"/>
          </p:nvPr>
        </p:nvSpPr>
        <p:spPr>
          <a:xfrm>
            <a:off x="434176" y="1255015"/>
            <a:ext cx="5946888" cy="2893904"/>
          </a:xfrm>
        </p:spPr>
        <p:txBody>
          <a:bodyPr>
            <a:normAutofit/>
          </a:bodyPr>
          <a:lstStyle/>
          <a:p>
            <a:pPr marL="0" marR="0" lvl="0" indent="0" algn="just">
              <a:spcBef>
                <a:spcPts val="0"/>
              </a:spcBef>
              <a:spcAft>
                <a:spcPts val="0"/>
              </a:spcAft>
              <a:buNone/>
            </a:pPr>
            <a:r>
              <a:rPr lang="en-US" sz="2400" dirty="0" smtClean="0">
                <a:latin typeface="Times New Roman" panose="02020603050405020304" pitchFamily="18" charset="0"/>
                <a:ea typeface="Calibri" panose="020F0502020204030204" pitchFamily="34" charset="0"/>
              </a:rPr>
              <a:t>This project updated </a:t>
            </a:r>
            <a:r>
              <a:rPr lang="en-US" sz="2400" dirty="0">
                <a:latin typeface="Times New Roman" panose="02020603050405020304" pitchFamily="18" charset="0"/>
                <a:ea typeface="Calibri" panose="020F0502020204030204" pitchFamily="34" charset="0"/>
              </a:rPr>
              <a:t>the Men’s Basketball locker-room </a:t>
            </a:r>
            <a:r>
              <a:rPr lang="en-US" sz="2400" dirty="0" smtClean="0">
                <a:latin typeface="Times New Roman" panose="02020603050405020304" pitchFamily="18" charset="0"/>
                <a:ea typeface="Calibri" panose="020F0502020204030204" pitchFamily="34" charset="0"/>
              </a:rPr>
              <a:t>in </a:t>
            </a:r>
            <a:r>
              <a:rPr lang="en-US" sz="2400" dirty="0" err="1" smtClean="0">
                <a:latin typeface="Times New Roman" panose="02020603050405020304" pitchFamily="18" charset="0"/>
                <a:ea typeface="Calibri" panose="020F0502020204030204" pitchFamily="34" charset="0"/>
              </a:rPr>
              <a:t>Calihan</a:t>
            </a:r>
            <a:r>
              <a:rPr lang="en-US" sz="2400" dirty="0" smtClean="0">
                <a:latin typeface="Times New Roman" panose="02020603050405020304" pitchFamily="18" charset="0"/>
                <a:ea typeface="Calibri" panose="020F0502020204030204" pitchFamily="34" charset="0"/>
              </a:rPr>
              <a:t> Hall to </a:t>
            </a:r>
            <a:r>
              <a:rPr lang="en-US" sz="2400" dirty="0">
                <a:latin typeface="Times New Roman" panose="02020603050405020304" pitchFamily="18" charset="0"/>
                <a:ea typeface="Calibri" panose="020F0502020204030204" pitchFamily="34" charset="0"/>
              </a:rPr>
              <a:t>include new wood lockers, a new kitchenette with sink, counter and fridge, new flooring, sliding marker boards and paint. </a:t>
            </a:r>
          </a:p>
        </p:txBody>
      </p:sp>
    </p:spTree>
    <p:extLst>
      <p:ext uri="{BB962C8B-B14F-4D97-AF65-F5344CB8AC3E}">
        <p14:creationId xmlns:p14="http://schemas.microsoft.com/office/powerpoint/2010/main" val="1294860268"/>
      </p:ext>
    </p:extLst>
  </p:cSld>
  <p:clrMapOvr>
    <a:masterClrMapping/>
  </p:clrMapOvr>
  <mc:AlternateContent xmlns:mc="http://schemas.openxmlformats.org/markup-compatibility/2006">
    <mc:Choice xmlns:p14="http://schemas.microsoft.com/office/powerpoint/2010/main" Requires="p14">
      <p:transition spd="slow" p14:dur="2000" advTm="8510"/>
    </mc:Choice>
    <mc:Fallback>
      <p:transition spd="slow" advTm="851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342900" y="222626"/>
            <a:ext cx="6172200" cy="568941"/>
          </a:xfrm>
          <a:prstGeom prst="rect">
            <a:avLst/>
          </a:prstGeom>
        </p:spPr>
        <p:txBody>
          <a:bodyPr>
            <a:normAutofit lnSpcReduction="10000"/>
          </a:bodyPr>
          <a:lstStyle>
            <a:lvl1pPr algn="l" defTabSz="685800" rtl="0" eaLnBrk="1" latinLnBrk="0" hangingPunct="1">
              <a:spcBef>
                <a:spcPct val="0"/>
              </a:spcBef>
              <a:buNone/>
              <a:defRPr sz="3000" kern="1200" spc="-75" baseline="0">
                <a:solidFill>
                  <a:srgbClr val="002D72"/>
                </a:solidFill>
                <a:latin typeface="+mj-lt"/>
                <a:ea typeface="+mj-ea"/>
                <a:cs typeface="+mj-cs"/>
              </a:defRPr>
            </a:lvl1pPr>
          </a:lstStyle>
          <a:p>
            <a:pPr algn="ctr"/>
            <a:r>
              <a:rPr lang="en-US" sz="3200" dirty="0" smtClean="0">
                <a:latin typeface="Times New Roman" panose="02020603050405020304" pitchFamily="18" charset="0"/>
                <a:ea typeface="Calibri" panose="020F0502020204030204" pitchFamily="34" charset="0"/>
              </a:rPr>
              <a:t>Men’s Basketball Locker Room</a:t>
            </a:r>
            <a:endParaRPr lang="en-US" dirty="0">
              <a:latin typeface="Times New Roman" panose="02020603050405020304" pitchFamily="18" charset="0"/>
              <a:cs typeface="Times New Roman" panose="02020603050405020304" pitchFamily="18" charset="0"/>
            </a:endParaRPr>
          </a:p>
        </p:txBody>
      </p:sp>
      <p:pic>
        <p:nvPicPr>
          <p:cNvPr id="7" name="Content Placeholder 6"/>
          <p:cNvPicPr>
            <a:picLocks noGrp="1" noChangeAspect="1"/>
          </p:cNvPicPr>
          <p:nvPr>
            <p:ph sz="half" idx="1"/>
          </p:nvPr>
        </p:nvPicPr>
        <p:blipFill>
          <a:blip r:embed="rId2"/>
          <a:stretch>
            <a:fillRect/>
          </a:stretch>
        </p:blipFill>
        <p:spPr>
          <a:xfrm>
            <a:off x="47767" y="716509"/>
            <a:ext cx="2698403" cy="2022802"/>
          </a:xfrm>
          <a:prstGeom prst="rect">
            <a:avLst/>
          </a:prstGeom>
        </p:spPr>
      </p:pic>
      <p:pic>
        <p:nvPicPr>
          <p:cNvPr id="8" name="Content Placeholder 7"/>
          <p:cNvPicPr>
            <a:picLocks noGrp="1" noChangeAspect="1"/>
          </p:cNvPicPr>
          <p:nvPr>
            <p:ph sz="half" idx="2"/>
          </p:nvPr>
        </p:nvPicPr>
        <p:blipFill>
          <a:blip r:embed="rId3"/>
          <a:stretch>
            <a:fillRect/>
          </a:stretch>
        </p:blipFill>
        <p:spPr>
          <a:xfrm>
            <a:off x="47768" y="2811439"/>
            <a:ext cx="2698403" cy="2022803"/>
          </a:xfrm>
          <a:prstGeom prst="rect">
            <a:avLst/>
          </a:prstGeom>
        </p:spPr>
      </p:pic>
      <p:pic>
        <p:nvPicPr>
          <p:cNvPr id="9" name="Picture 8"/>
          <p:cNvPicPr>
            <a:picLocks noChangeAspect="1"/>
          </p:cNvPicPr>
          <p:nvPr/>
        </p:nvPicPr>
        <p:blipFill>
          <a:blip r:embed="rId4"/>
          <a:stretch>
            <a:fillRect/>
          </a:stretch>
        </p:blipFill>
        <p:spPr>
          <a:xfrm>
            <a:off x="2788532" y="1333592"/>
            <a:ext cx="4057109" cy="2446838"/>
          </a:xfrm>
          <a:prstGeom prst="rect">
            <a:avLst/>
          </a:prstGeom>
        </p:spPr>
      </p:pic>
    </p:spTree>
    <p:extLst>
      <p:ext uri="{BB962C8B-B14F-4D97-AF65-F5344CB8AC3E}">
        <p14:creationId xmlns:p14="http://schemas.microsoft.com/office/powerpoint/2010/main" val="3624547132"/>
      </p:ext>
    </p:extLst>
  </p:cSld>
  <p:clrMapOvr>
    <a:masterClrMapping/>
  </p:clrMapOvr>
  <mc:AlternateContent xmlns:mc="http://schemas.openxmlformats.org/markup-compatibility/2006">
    <mc:Choice xmlns:p14="http://schemas.microsoft.com/office/powerpoint/2010/main" Requires="p14">
      <p:transition spd="slow" p14:dur="2000" advTm="7327"/>
    </mc:Choice>
    <mc:Fallback>
      <p:transition spd="slow" advTm="7327"/>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342900" y="229450"/>
            <a:ext cx="6172200" cy="507526"/>
          </a:xfrm>
          <a:prstGeom prst="rect">
            <a:avLst/>
          </a:prstGeom>
        </p:spPr>
        <p:txBody>
          <a:bodyPr>
            <a:normAutofit fontScale="92500" lnSpcReduction="10000"/>
          </a:bodyPr>
          <a:lstStyle>
            <a:lvl1pPr algn="l" defTabSz="685800" rtl="0" eaLnBrk="1" latinLnBrk="0" hangingPunct="1">
              <a:spcBef>
                <a:spcPct val="0"/>
              </a:spcBef>
              <a:buNone/>
              <a:defRPr sz="3000" kern="1200" spc="-75" baseline="0">
                <a:solidFill>
                  <a:srgbClr val="002D72"/>
                </a:solidFill>
                <a:latin typeface="+mj-lt"/>
                <a:ea typeface="+mj-ea"/>
                <a:cs typeface="+mj-cs"/>
              </a:defRPr>
            </a:lvl1pPr>
          </a:lstStyle>
          <a:p>
            <a:pPr algn="ctr"/>
            <a:r>
              <a:rPr lang="en-US" sz="3200" dirty="0" smtClean="0">
                <a:latin typeface="Times New Roman" panose="02020603050405020304" pitchFamily="18" charset="0"/>
                <a:ea typeface="Calibri" panose="020F0502020204030204" pitchFamily="34" charset="0"/>
              </a:rPr>
              <a:t>Men’s Basketball Locker Room</a:t>
            </a:r>
            <a:endParaRPr lang="en-US" dirty="0">
              <a:latin typeface="Times New Roman" panose="02020603050405020304" pitchFamily="18" charset="0"/>
              <a:cs typeface="Times New Roman" panose="02020603050405020304" pitchFamily="18" charset="0"/>
            </a:endParaRPr>
          </a:p>
        </p:txBody>
      </p:sp>
      <p:pic>
        <p:nvPicPr>
          <p:cNvPr id="8" name="Content Placeholder 7"/>
          <p:cNvPicPr>
            <a:picLocks noGrp="1" noChangeAspect="1"/>
          </p:cNvPicPr>
          <p:nvPr>
            <p:ph sz="half" idx="1"/>
          </p:nvPr>
        </p:nvPicPr>
        <p:blipFill>
          <a:blip r:embed="rId2"/>
          <a:stretch>
            <a:fillRect/>
          </a:stretch>
        </p:blipFill>
        <p:spPr>
          <a:xfrm>
            <a:off x="20472" y="759104"/>
            <a:ext cx="2722728" cy="2041037"/>
          </a:xfrm>
          <a:prstGeom prst="rect">
            <a:avLst/>
          </a:prstGeom>
        </p:spPr>
      </p:pic>
      <p:pic>
        <p:nvPicPr>
          <p:cNvPr id="7" name="Content Placeholder 6"/>
          <p:cNvPicPr>
            <a:picLocks noGrp="1" noChangeAspect="1"/>
          </p:cNvPicPr>
          <p:nvPr>
            <p:ph sz="half" idx="2"/>
          </p:nvPr>
        </p:nvPicPr>
        <p:blipFill>
          <a:blip r:embed="rId3" cstate="email">
            <a:extLst>
              <a:ext uri="{28A0092B-C50C-407E-A947-70E740481C1C}">
                <a14:useLocalDpi xmlns:a14="http://schemas.microsoft.com/office/drawing/2010/main" val="0"/>
              </a:ext>
            </a:extLst>
          </a:blip>
          <a:stretch>
            <a:fillRect/>
          </a:stretch>
        </p:blipFill>
        <p:spPr>
          <a:xfrm>
            <a:off x="2845690" y="1044856"/>
            <a:ext cx="3947681" cy="2960761"/>
          </a:xfrm>
          <a:prstGeom prst="rect">
            <a:avLst/>
          </a:prstGeom>
        </p:spPr>
      </p:pic>
      <p:pic>
        <p:nvPicPr>
          <p:cNvPr id="9" name="Picture 8"/>
          <p:cNvPicPr>
            <a:picLocks noChangeAspect="1"/>
          </p:cNvPicPr>
          <p:nvPr/>
        </p:nvPicPr>
        <p:blipFill>
          <a:blip r:embed="rId4"/>
          <a:stretch>
            <a:fillRect/>
          </a:stretch>
        </p:blipFill>
        <p:spPr>
          <a:xfrm>
            <a:off x="40944" y="2822942"/>
            <a:ext cx="2702256" cy="2025691"/>
          </a:xfrm>
          <a:prstGeom prst="rect">
            <a:avLst/>
          </a:prstGeom>
        </p:spPr>
      </p:pic>
    </p:spTree>
    <p:extLst>
      <p:ext uri="{BB962C8B-B14F-4D97-AF65-F5344CB8AC3E}">
        <p14:creationId xmlns:p14="http://schemas.microsoft.com/office/powerpoint/2010/main" val="666075023"/>
      </p:ext>
    </p:extLst>
  </p:cSld>
  <p:clrMapOvr>
    <a:masterClrMapping/>
  </p:clrMapOvr>
  <mc:AlternateContent xmlns:mc="http://schemas.openxmlformats.org/markup-compatibility/2006">
    <mc:Choice xmlns:p14="http://schemas.microsoft.com/office/powerpoint/2010/main" Requires="p14">
      <p:transition spd="slow" p14:dur="800" advTm="9751">
        <p:circle/>
      </p:transition>
    </mc:Choice>
    <mc:Fallback>
      <p:transition spd="slow" advTm="9751">
        <p:circl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lgn="ctr"/>
            <a:r>
              <a:rPr lang="en-US" sz="3200" dirty="0" smtClean="0">
                <a:latin typeface="Times New Roman" panose="02020603050405020304" pitchFamily="18" charset="0"/>
                <a:ea typeface="Calibri" panose="020F0502020204030204" pitchFamily="34" charset="0"/>
              </a:rPr>
              <a:t>North Quad Bathrooms</a:t>
            </a:r>
            <a:endParaRPr lang="en-US" dirty="0">
              <a:latin typeface="Times New Roman" panose="02020603050405020304" pitchFamily="18" charset="0"/>
              <a:cs typeface="Times New Roman" panose="02020603050405020304" pitchFamily="18" charset="0"/>
            </a:endParaRPr>
          </a:p>
        </p:txBody>
      </p:sp>
      <p:sp>
        <p:nvSpPr>
          <p:cNvPr id="6" name="Content Placeholder 5"/>
          <p:cNvSpPr>
            <a:spLocks noGrp="1"/>
          </p:cNvSpPr>
          <p:nvPr>
            <p:ph sz="half" idx="1"/>
          </p:nvPr>
        </p:nvSpPr>
        <p:spPr>
          <a:xfrm>
            <a:off x="434176" y="1255015"/>
            <a:ext cx="5946888" cy="2893904"/>
          </a:xfrm>
        </p:spPr>
        <p:txBody>
          <a:bodyPr>
            <a:normAutofit lnSpcReduction="10000"/>
          </a:bodyPr>
          <a:lstStyle/>
          <a:p>
            <a:pPr marL="0" marR="0" lvl="0" indent="0" algn="just">
              <a:spcBef>
                <a:spcPts val="0"/>
              </a:spcBef>
              <a:spcAft>
                <a:spcPts val="0"/>
              </a:spcAft>
              <a:buNone/>
            </a:pPr>
            <a:r>
              <a:rPr lang="en-US" sz="2400" dirty="0" smtClean="0">
                <a:latin typeface="Times New Roman" panose="02020603050405020304" pitchFamily="18" charset="0"/>
                <a:ea typeface="Calibri" panose="020F0502020204030204" pitchFamily="34" charset="0"/>
              </a:rPr>
              <a:t>This </a:t>
            </a:r>
            <a:r>
              <a:rPr lang="en-US" sz="2400" dirty="0">
                <a:latin typeface="Times New Roman" panose="02020603050405020304" pitchFamily="18" charset="0"/>
                <a:ea typeface="Calibri" panose="020F0502020204030204" pitchFamily="34" charset="0"/>
              </a:rPr>
              <a:t>project was a complete upgrade of the 32 North Quad bathrooms as well as a complete update to the fire alarm system. Each bathroom received new plumbing fixtures, lights, tile floors, showers, countertops and improved electrical outlets. The project included 30 standard bathrooms and 2 barrier free restrooms.</a:t>
            </a:r>
          </a:p>
        </p:txBody>
      </p:sp>
    </p:spTree>
    <p:extLst>
      <p:ext uri="{BB962C8B-B14F-4D97-AF65-F5344CB8AC3E}">
        <p14:creationId xmlns:p14="http://schemas.microsoft.com/office/powerpoint/2010/main" val="2374420873"/>
      </p:ext>
    </p:extLst>
  </p:cSld>
  <p:clrMapOvr>
    <a:masterClrMapping/>
  </p:clrMapOvr>
  <mc:AlternateContent xmlns:mc="http://schemas.openxmlformats.org/markup-compatibility/2006">
    <mc:Choice xmlns:p14="http://schemas.microsoft.com/office/powerpoint/2010/main" Requires="p14">
      <p:transition spd="slow" p14:dur="2000" advTm="9558"/>
    </mc:Choice>
    <mc:Fallback>
      <p:transition spd="slow" advTm="9558"/>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342900" y="400050"/>
            <a:ext cx="6172200" cy="742950"/>
          </a:xfrm>
          <a:prstGeom prst="rect">
            <a:avLst/>
          </a:prstGeom>
        </p:spPr>
        <p:txBody>
          <a:bodyPr>
            <a:normAutofit/>
          </a:bodyPr>
          <a:lstStyle>
            <a:lvl1pPr algn="l" defTabSz="685800" rtl="0" eaLnBrk="1" latinLnBrk="0" hangingPunct="1">
              <a:spcBef>
                <a:spcPct val="0"/>
              </a:spcBef>
              <a:buNone/>
              <a:defRPr sz="3000" kern="1200" spc="-75" baseline="0">
                <a:solidFill>
                  <a:srgbClr val="002D72"/>
                </a:solidFill>
                <a:latin typeface="+mj-lt"/>
                <a:ea typeface="+mj-ea"/>
                <a:cs typeface="+mj-cs"/>
              </a:defRPr>
            </a:lvl1pPr>
          </a:lstStyle>
          <a:p>
            <a:pPr algn="ctr"/>
            <a:r>
              <a:rPr lang="en-US" sz="3200" dirty="0" smtClean="0">
                <a:latin typeface="Times New Roman" panose="02020603050405020304" pitchFamily="18" charset="0"/>
                <a:ea typeface="Calibri" panose="020F0502020204030204" pitchFamily="34" charset="0"/>
              </a:rPr>
              <a:t>North Quad Bathrooms</a:t>
            </a:r>
            <a:endParaRPr lang="en-US" dirty="0">
              <a:latin typeface="Times New Roman" panose="02020603050405020304" pitchFamily="18" charset="0"/>
              <a:cs typeface="Times New Roman" panose="02020603050405020304" pitchFamily="18" charset="0"/>
            </a:endParaRPr>
          </a:p>
        </p:txBody>
      </p:sp>
      <p:pic>
        <p:nvPicPr>
          <p:cNvPr id="8" name="Content Placeholder 7"/>
          <p:cNvPicPr>
            <a:picLocks noGrp="1" noChangeAspect="1"/>
          </p:cNvPicPr>
          <p:nvPr>
            <p:ph sz="half" idx="1"/>
          </p:nvPr>
        </p:nvPicPr>
        <p:blipFill>
          <a:blip r:embed="rId2"/>
          <a:stretch>
            <a:fillRect/>
          </a:stretch>
        </p:blipFill>
        <p:spPr>
          <a:xfrm>
            <a:off x="56592" y="1242467"/>
            <a:ext cx="2231025" cy="2978624"/>
          </a:xfrm>
          <a:prstGeom prst="rect">
            <a:avLst/>
          </a:prstGeom>
        </p:spPr>
      </p:pic>
      <p:pic>
        <p:nvPicPr>
          <p:cNvPr id="7" name="Content Placeholder 6"/>
          <p:cNvPicPr>
            <a:picLocks noGrp="1" noChangeAspect="1"/>
          </p:cNvPicPr>
          <p:nvPr>
            <p:ph sz="half" idx="2"/>
          </p:nvPr>
        </p:nvPicPr>
        <p:blipFill>
          <a:blip r:embed="rId3"/>
          <a:stretch>
            <a:fillRect/>
          </a:stretch>
        </p:blipFill>
        <p:spPr>
          <a:xfrm>
            <a:off x="2328561" y="1250475"/>
            <a:ext cx="2231025" cy="2978624"/>
          </a:xfrm>
          <a:prstGeom prst="rect">
            <a:avLst/>
          </a:prstGeom>
        </p:spPr>
      </p:pic>
      <p:pic>
        <p:nvPicPr>
          <p:cNvPr id="9" name="Picture 8"/>
          <p:cNvPicPr>
            <a:picLocks noGrp="1" noChangeAspect="1"/>
          </p:cNvPicPr>
          <p:nvPr isPhoto="1"/>
        </p:nvPicPr>
        <p:blipFill>
          <a:blip r:embed="rId4" cstate="email">
            <a:extLst>
              <a:ext uri="{28A0092B-C50C-407E-A947-70E740481C1C}">
                <a14:useLocalDpi xmlns:a14="http://schemas.microsoft.com/office/drawing/2010/main" val="0"/>
              </a:ext>
            </a:extLst>
          </a:blip>
          <a:stretch>
            <a:fillRect/>
          </a:stretch>
        </p:blipFill>
        <p:spPr>
          <a:xfrm>
            <a:off x="4590738" y="1240156"/>
            <a:ext cx="2241707" cy="2988943"/>
          </a:xfrm>
          <a:prstGeom prst="rect">
            <a:avLst/>
          </a:prstGeom>
          <a:noFill/>
          <a:ln>
            <a:noFill/>
          </a:ln>
        </p:spPr>
      </p:pic>
    </p:spTree>
    <p:extLst>
      <p:ext uri="{BB962C8B-B14F-4D97-AF65-F5344CB8AC3E}">
        <p14:creationId xmlns:p14="http://schemas.microsoft.com/office/powerpoint/2010/main" val="2858842803"/>
      </p:ext>
    </p:extLst>
  </p:cSld>
  <p:clrMapOvr>
    <a:masterClrMapping/>
  </p:clrMapOvr>
  <mc:AlternateContent xmlns:mc="http://schemas.openxmlformats.org/markup-compatibility/2006">
    <mc:Choice xmlns:p14="http://schemas.microsoft.com/office/powerpoint/2010/main" Requires="p14">
      <p:transition spd="slow" p14:dur="2000" advTm="5563"/>
    </mc:Choice>
    <mc:Fallback>
      <p:transition spd="slow" advTm="5563"/>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342900" y="400050"/>
            <a:ext cx="6172200" cy="742950"/>
          </a:xfrm>
          <a:prstGeom prst="rect">
            <a:avLst/>
          </a:prstGeom>
        </p:spPr>
        <p:txBody>
          <a:bodyPr>
            <a:normAutofit/>
          </a:bodyPr>
          <a:lstStyle>
            <a:lvl1pPr algn="l" defTabSz="685800" rtl="0" eaLnBrk="1" latinLnBrk="0" hangingPunct="1">
              <a:spcBef>
                <a:spcPct val="0"/>
              </a:spcBef>
              <a:buNone/>
              <a:defRPr sz="3000" kern="1200" spc="-75" baseline="0">
                <a:solidFill>
                  <a:srgbClr val="002D72"/>
                </a:solidFill>
                <a:latin typeface="+mj-lt"/>
                <a:ea typeface="+mj-ea"/>
                <a:cs typeface="+mj-cs"/>
              </a:defRPr>
            </a:lvl1pPr>
          </a:lstStyle>
          <a:p>
            <a:pPr algn="ctr"/>
            <a:r>
              <a:rPr lang="en-US" sz="3200" dirty="0" smtClean="0">
                <a:latin typeface="Times New Roman" panose="02020603050405020304" pitchFamily="18" charset="0"/>
                <a:ea typeface="Calibri" panose="020F0502020204030204" pitchFamily="34" charset="0"/>
              </a:rPr>
              <a:t>North Quad Bathrooms</a:t>
            </a:r>
            <a:endParaRPr lang="en-US" dirty="0">
              <a:latin typeface="Times New Roman" panose="02020603050405020304" pitchFamily="18" charset="0"/>
              <a:cs typeface="Times New Roman" panose="02020603050405020304" pitchFamily="18" charset="0"/>
            </a:endParaRPr>
          </a:p>
        </p:txBody>
      </p:sp>
      <p:pic>
        <p:nvPicPr>
          <p:cNvPr id="7" name="Content Placeholder 6"/>
          <p:cNvPicPr>
            <a:picLocks noGrp="1" noChangeAspect="1"/>
          </p:cNvPicPr>
          <p:nvPr>
            <p:ph sz="half" idx="1"/>
          </p:nvPr>
        </p:nvPicPr>
        <p:blipFill>
          <a:blip r:embed="rId2"/>
          <a:stretch>
            <a:fillRect/>
          </a:stretch>
        </p:blipFill>
        <p:spPr>
          <a:xfrm>
            <a:off x="0" y="1349858"/>
            <a:ext cx="1737511" cy="3090940"/>
          </a:xfrm>
          <a:prstGeom prst="rect">
            <a:avLst/>
          </a:prstGeom>
        </p:spPr>
      </p:pic>
      <p:pic>
        <p:nvPicPr>
          <p:cNvPr id="8" name="Content Placeholder 7"/>
          <p:cNvPicPr>
            <a:picLocks noGrp="1" noChangeAspect="1"/>
          </p:cNvPicPr>
          <p:nvPr>
            <p:ph sz="half" idx="2"/>
          </p:nvPr>
        </p:nvPicPr>
        <p:blipFill>
          <a:blip r:embed="rId3"/>
          <a:stretch>
            <a:fillRect/>
          </a:stretch>
        </p:blipFill>
        <p:spPr>
          <a:xfrm>
            <a:off x="5120489" y="1233852"/>
            <a:ext cx="1737511" cy="3090940"/>
          </a:xfrm>
          <a:prstGeom prst="rect">
            <a:avLst/>
          </a:prstGeom>
        </p:spPr>
      </p:pic>
      <p:pic>
        <p:nvPicPr>
          <p:cNvPr id="9" name="Picture 8"/>
          <p:cNvPicPr>
            <a:picLocks noChangeAspect="1"/>
          </p:cNvPicPr>
          <p:nvPr/>
        </p:nvPicPr>
        <p:blipFill>
          <a:blip r:embed="rId4"/>
          <a:stretch>
            <a:fillRect/>
          </a:stretch>
        </p:blipFill>
        <p:spPr>
          <a:xfrm>
            <a:off x="1791543" y="1937983"/>
            <a:ext cx="3274913" cy="1844868"/>
          </a:xfrm>
          <a:prstGeom prst="rect">
            <a:avLst/>
          </a:prstGeom>
        </p:spPr>
      </p:pic>
    </p:spTree>
    <p:extLst>
      <p:ext uri="{BB962C8B-B14F-4D97-AF65-F5344CB8AC3E}">
        <p14:creationId xmlns:p14="http://schemas.microsoft.com/office/powerpoint/2010/main" val="1482043357"/>
      </p:ext>
    </p:extLst>
  </p:cSld>
  <p:clrMapOvr>
    <a:masterClrMapping/>
  </p:clrMapOvr>
  <mc:AlternateContent xmlns:mc="http://schemas.openxmlformats.org/markup-compatibility/2006">
    <mc:Choice xmlns:p14="http://schemas.microsoft.com/office/powerpoint/2010/main" Requires="p14">
      <p:transition spd="slow" p14:dur="1500" advTm="10849">
        <p:split orient="vert"/>
      </p:transition>
    </mc:Choice>
    <mc:Fallback>
      <p:transition spd="slow" advTm="10849">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42900" y="277218"/>
            <a:ext cx="6172200" cy="548469"/>
          </a:xfrm>
        </p:spPr>
        <p:txBody>
          <a:bodyPr anchor="t">
            <a:normAutofit fontScale="90000"/>
          </a:bodyPr>
          <a:lstStyle/>
          <a:p>
            <a:pPr algn="ctr"/>
            <a:r>
              <a:rPr lang="en-US" dirty="0">
                <a:latin typeface="Times New Roman" panose="02020603050405020304" pitchFamily="18" charset="0"/>
                <a:cs typeface="Times New Roman" panose="02020603050405020304" pitchFamily="18" charset="0"/>
              </a:rPr>
              <a:t>College of Business Administration</a:t>
            </a:r>
          </a:p>
        </p:txBody>
      </p:sp>
      <p:sp>
        <p:nvSpPr>
          <p:cNvPr id="4" name="Content Placeholder 3"/>
          <p:cNvSpPr>
            <a:spLocks noGrp="1"/>
          </p:cNvSpPr>
          <p:nvPr>
            <p:ph idx="1"/>
          </p:nvPr>
        </p:nvSpPr>
        <p:spPr>
          <a:xfrm>
            <a:off x="129654" y="1043201"/>
            <a:ext cx="6619164" cy="3494680"/>
          </a:xfrm>
        </p:spPr>
        <p:txBody>
          <a:bodyPr>
            <a:normAutofit lnSpcReduction="10000"/>
          </a:bodyPr>
          <a:lstStyle/>
          <a:p>
            <a:pPr algn="just"/>
            <a:r>
              <a:rPr lang="en-US" dirty="0">
                <a:latin typeface="Times New Roman" panose="02020603050405020304" pitchFamily="18" charset="0"/>
                <a:cs typeface="Times New Roman" panose="02020603050405020304" pitchFamily="18" charset="0"/>
              </a:rPr>
              <a:t>For the fourth consecutive year, U.S. News &amp; World Report has ranked both our undergraduate and graduate Business Management programs among the top 25 in the entire nation.</a:t>
            </a:r>
          </a:p>
          <a:p>
            <a:pPr algn="just"/>
            <a:endParaRPr lang="en-US" dirty="0">
              <a:latin typeface="Times New Roman" panose="02020603050405020304" pitchFamily="18" charset="0"/>
              <a:cs typeface="Times New Roman" panose="02020603050405020304" pitchFamily="18" charset="0"/>
            </a:endParaRPr>
          </a:p>
          <a:p>
            <a:pPr algn="just"/>
            <a:r>
              <a:rPr lang="en-US" dirty="0" smtClean="0">
                <a:latin typeface="Times New Roman" panose="02020603050405020304" pitchFamily="18" charset="0"/>
                <a:cs typeface="Times New Roman" panose="02020603050405020304" pitchFamily="18" charset="0"/>
              </a:rPr>
              <a:t>Four </a:t>
            </a:r>
            <a:r>
              <a:rPr lang="en-US" dirty="0">
                <a:latin typeface="Times New Roman" panose="02020603050405020304" pitchFamily="18" charset="0"/>
                <a:cs typeface="Times New Roman" panose="02020603050405020304" pitchFamily="18" charset="0"/>
              </a:rPr>
              <a:t>of our business majors placed among the top 25 investors in the ETF Global Portfolio Challenge, collectively outperforming all other universities worldwide.</a:t>
            </a:r>
          </a:p>
          <a:p>
            <a:pPr algn="just"/>
            <a:endParaRPr lang="en-US" dirty="0">
              <a:latin typeface="Times New Roman" panose="02020603050405020304" pitchFamily="18" charset="0"/>
              <a:cs typeface="Times New Roman" panose="02020603050405020304" pitchFamily="18" charset="0"/>
            </a:endParaRPr>
          </a:p>
          <a:p>
            <a:pPr algn="just"/>
            <a:r>
              <a:rPr lang="en-US" dirty="0" smtClean="0">
                <a:latin typeface="Times New Roman" panose="02020603050405020304" pitchFamily="18" charset="0"/>
                <a:cs typeface="Times New Roman" panose="02020603050405020304" pitchFamily="18" charset="0"/>
              </a:rPr>
              <a:t>Fr</a:t>
            </a:r>
            <a:r>
              <a:rPr lang="en-US" dirty="0">
                <a:latin typeface="Times New Roman" panose="02020603050405020304" pitchFamily="18" charset="0"/>
                <a:cs typeface="Times New Roman" panose="02020603050405020304" pitchFamily="18" charset="0"/>
              </a:rPr>
              <a:t>. Jerry Cavanagh, S.J., was acknowledged as a founder of the field of business ethics, and Dean Eisenhauer was ranked among the world’s top scholars in the field of risk management &amp; insurance over the past </a:t>
            </a:r>
            <a:r>
              <a:rPr lang="en-US" dirty="0" smtClean="0">
                <a:latin typeface="Times New Roman" panose="02020603050405020304" pitchFamily="18" charset="0"/>
                <a:cs typeface="Times New Roman" panose="02020603050405020304" pitchFamily="18" charset="0"/>
              </a:rPr>
              <a:t>quarter-century.</a:t>
            </a:r>
            <a:endParaRPr lang="en-US" dirty="0">
              <a:latin typeface="Times New Roman" panose="02020603050405020304" pitchFamily="18" charset="0"/>
              <a:cs typeface="Times New Roman" panose="02020603050405020304" pitchFamily="18" charset="0"/>
            </a:endParaRPr>
          </a:p>
          <a:p>
            <a:pPr algn="just"/>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6003094"/>
      </p:ext>
    </p:extLst>
  </p:cSld>
  <p:clrMapOvr>
    <a:masterClrMapping/>
  </p:clrMapOvr>
  <mc:AlternateContent xmlns:mc="http://schemas.openxmlformats.org/markup-compatibility/2006" xmlns:p14="http://schemas.microsoft.com/office/powerpoint/2010/main">
    <mc:Choice Requires="p14">
      <p:transition spd="slow" p14:dur="2000" advTm="11465"/>
    </mc:Choice>
    <mc:Fallback xmlns="">
      <p:transition spd="slow" advTm="11465"/>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lgn="ctr"/>
            <a:r>
              <a:rPr lang="en-US" sz="3200" dirty="0" err="1">
                <a:latin typeface="Times New Roman" panose="02020603050405020304" pitchFamily="18" charset="0"/>
                <a:ea typeface="Calibri" panose="020F0502020204030204" pitchFamily="34" charset="0"/>
              </a:rPr>
              <a:t>Poblanos</a:t>
            </a:r>
            <a:endParaRPr lang="en-US" dirty="0">
              <a:latin typeface="Times New Roman" panose="02020603050405020304" pitchFamily="18" charset="0"/>
              <a:cs typeface="Times New Roman" panose="02020603050405020304" pitchFamily="18" charset="0"/>
            </a:endParaRPr>
          </a:p>
        </p:txBody>
      </p:sp>
      <p:sp>
        <p:nvSpPr>
          <p:cNvPr id="6" name="Content Placeholder 5"/>
          <p:cNvSpPr>
            <a:spLocks noGrp="1"/>
          </p:cNvSpPr>
          <p:nvPr>
            <p:ph sz="half" idx="1"/>
          </p:nvPr>
        </p:nvSpPr>
        <p:spPr>
          <a:xfrm>
            <a:off x="434176" y="1255015"/>
            <a:ext cx="5946888" cy="2893904"/>
          </a:xfrm>
        </p:spPr>
        <p:txBody>
          <a:bodyPr>
            <a:normAutofit/>
          </a:bodyPr>
          <a:lstStyle/>
          <a:p>
            <a:pPr marL="0" marR="0" lvl="0" indent="0" algn="just">
              <a:spcBef>
                <a:spcPts val="0"/>
              </a:spcBef>
              <a:spcAft>
                <a:spcPts val="0"/>
              </a:spcAft>
              <a:buNone/>
            </a:pPr>
            <a:r>
              <a:rPr lang="en-US" sz="2400" dirty="0" smtClean="0">
                <a:latin typeface="Times New Roman" panose="02020603050405020304" pitchFamily="18" charset="0"/>
                <a:ea typeface="Calibri" panose="020F0502020204030204" pitchFamily="34" charset="0"/>
              </a:rPr>
              <a:t>This </a:t>
            </a:r>
            <a:r>
              <a:rPr lang="en-US" sz="2400" dirty="0">
                <a:latin typeface="Times New Roman" panose="02020603050405020304" pitchFamily="18" charset="0"/>
                <a:ea typeface="Calibri" panose="020F0502020204030204" pitchFamily="34" charset="0"/>
              </a:rPr>
              <a:t>project added a new dinning option for both students and employees</a:t>
            </a:r>
            <a:r>
              <a:rPr lang="en-US" sz="2400" dirty="0" smtClean="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Poblanos</a:t>
            </a:r>
            <a:r>
              <a:rPr lang="en-US" sz="2400" dirty="0">
                <a:latin typeface="Times New Roman" panose="02020603050405020304" pitchFamily="18" charset="0"/>
                <a:ea typeface="Calibri" panose="020F0502020204030204" pitchFamily="34" charset="0"/>
              </a:rPr>
              <a:t> now occupies an underutilized space in the loft serving area using custom stainless steel counters, new food service equipment and a new build your own soda fountain by Coke. </a:t>
            </a:r>
          </a:p>
        </p:txBody>
      </p:sp>
    </p:spTree>
    <p:extLst>
      <p:ext uri="{BB962C8B-B14F-4D97-AF65-F5344CB8AC3E}">
        <p14:creationId xmlns:p14="http://schemas.microsoft.com/office/powerpoint/2010/main" val="3461048663"/>
      </p:ext>
    </p:extLst>
  </p:cSld>
  <p:clrMapOvr>
    <a:masterClrMapping/>
  </p:clrMapOvr>
  <mc:AlternateContent xmlns:mc="http://schemas.openxmlformats.org/markup-compatibility/2006">
    <mc:Choice xmlns:p14="http://schemas.microsoft.com/office/powerpoint/2010/main" Requires="p14">
      <p:transition spd="slow" p14:dur="2000" advTm="9110"/>
    </mc:Choice>
    <mc:Fallback>
      <p:transition spd="slow" advTm="9110"/>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342900" y="400050"/>
            <a:ext cx="6172200" cy="742950"/>
          </a:xfrm>
          <a:prstGeom prst="rect">
            <a:avLst/>
          </a:prstGeom>
        </p:spPr>
        <p:txBody>
          <a:bodyPr>
            <a:normAutofit/>
          </a:bodyPr>
          <a:lstStyle>
            <a:lvl1pPr algn="l" defTabSz="685800" rtl="0" eaLnBrk="1" latinLnBrk="0" hangingPunct="1">
              <a:spcBef>
                <a:spcPct val="0"/>
              </a:spcBef>
              <a:buNone/>
              <a:defRPr sz="3000" kern="1200" spc="-75" baseline="0">
                <a:solidFill>
                  <a:srgbClr val="002D72"/>
                </a:solidFill>
                <a:latin typeface="+mj-lt"/>
                <a:ea typeface="+mj-ea"/>
                <a:cs typeface="+mj-cs"/>
              </a:defRPr>
            </a:lvl1pPr>
          </a:lstStyle>
          <a:p>
            <a:pPr algn="ctr"/>
            <a:r>
              <a:rPr lang="en-US" sz="3200" smtClean="0">
                <a:latin typeface="Times New Roman" panose="02020603050405020304" pitchFamily="18" charset="0"/>
                <a:ea typeface="Calibri" panose="020F0502020204030204" pitchFamily="34" charset="0"/>
              </a:rPr>
              <a:t>Poblanos</a:t>
            </a:r>
            <a:endParaRPr lang="en-US" dirty="0">
              <a:latin typeface="Times New Roman" panose="02020603050405020304" pitchFamily="18" charset="0"/>
              <a:cs typeface="Times New Roman" panose="02020603050405020304" pitchFamily="18" charset="0"/>
            </a:endParaRPr>
          </a:p>
        </p:txBody>
      </p:sp>
      <p:pic>
        <p:nvPicPr>
          <p:cNvPr id="7" name="Content Placeholder 6"/>
          <p:cNvPicPr>
            <a:picLocks noGrp="1" noChangeAspect="1"/>
          </p:cNvPicPr>
          <p:nvPr>
            <p:ph sz="half" idx="1"/>
          </p:nvPr>
        </p:nvPicPr>
        <p:blipFill>
          <a:blip r:embed="rId2"/>
          <a:stretch>
            <a:fillRect/>
          </a:stretch>
        </p:blipFill>
        <p:spPr>
          <a:xfrm>
            <a:off x="110887" y="1037230"/>
            <a:ext cx="3260109" cy="2443874"/>
          </a:xfrm>
          <a:prstGeom prst="rect">
            <a:avLst/>
          </a:prstGeom>
        </p:spPr>
      </p:pic>
      <p:pic>
        <p:nvPicPr>
          <p:cNvPr id="8" name="Content Placeholder 7"/>
          <p:cNvPicPr>
            <a:picLocks noGrp="1" noChangeAspect="1"/>
          </p:cNvPicPr>
          <p:nvPr>
            <p:ph sz="half" idx="2"/>
          </p:nvPr>
        </p:nvPicPr>
        <p:blipFill>
          <a:blip r:embed="rId3"/>
          <a:stretch>
            <a:fillRect/>
          </a:stretch>
        </p:blipFill>
        <p:spPr>
          <a:xfrm>
            <a:off x="3582221" y="2347415"/>
            <a:ext cx="3275779" cy="2455400"/>
          </a:xfrm>
          <a:prstGeom prst="rect">
            <a:avLst/>
          </a:prstGeom>
        </p:spPr>
      </p:pic>
    </p:spTree>
    <p:extLst>
      <p:ext uri="{BB962C8B-B14F-4D97-AF65-F5344CB8AC3E}">
        <p14:creationId xmlns:p14="http://schemas.microsoft.com/office/powerpoint/2010/main" val="4038293624"/>
      </p:ext>
    </p:extLst>
  </p:cSld>
  <p:clrMapOvr>
    <a:masterClrMapping/>
  </p:clrMapOvr>
  <mc:AlternateContent xmlns:mc="http://schemas.openxmlformats.org/markup-compatibility/2006">
    <mc:Choice xmlns:p14="http://schemas.microsoft.com/office/powerpoint/2010/main" Requires="p14">
      <p:transition spd="slow" p14:dur="2000" advTm="9576"/>
    </mc:Choice>
    <mc:Fallback>
      <p:transition spd="slow" advTm="9576"/>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80726_125122"/>
          <p:cNvPicPr>
            <a:picLocks noGrp="1" noChangeAspect="1"/>
          </p:cNvPicPr>
          <p:nvPr isPhoto="1"/>
        </p:nvPicPr>
        <p:blipFill>
          <a:blip r:embed="rId2" cstate="email">
            <a:lum/>
            <a:extLst>
              <a:ext uri="{28A0092B-C50C-407E-A947-70E740481C1C}">
                <a14:useLocalDpi xmlns:a14="http://schemas.microsoft.com/office/drawing/2010/main" val="0"/>
              </a:ext>
            </a:extLst>
          </a:blip>
          <a:stretch>
            <a:fillRect/>
          </a:stretch>
        </p:blipFill>
        <p:spPr>
          <a:xfrm>
            <a:off x="3184471" y="2796084"/>
            <a:ext cx="3653057" cy="2054845"/>
          </a:xfrm>
          <a:prstGeom prst="rect">
            <a:avLst/>
          </a:prstGeom>
          <a:noFill/>
          <a:ln>
            <a:noFill/>
          </a:ln>
        </p:spPr>
      </p:pic>
      <p:sp>
        <p:nvSpPr>
          <p:cNvPr id="3" name="Title 4"/>
          <p:cNvSpPr txBox="1">
            <a:spLocks/>
          </p:cNvSpPr>
          <p:nvPr/>
        </p:nvSpPr>
        <p:spPr>
          <a:xfrm>
            <a:off x="342900" y="249924"/>
            <a:ext cx="6172200" cy="466583"/>
          </a:xfrm>
          <a:prstGeom prst="rect">
            <a:avLst/>
          </a:prstGeom>
        </p:spPr>
        <p:txBody>
          <a:bodyPr>
            <a:normAutofit fontScale="92500" lnSpcReduction="20000"/>
          </a:bodyPr>
          <a:lstStyle>
            <a:lvl1pPr algn="l" defTabSz="685800" rtl="0" eaLnBrk="1" latinLnBrk="0" hangingPunct="1">
              <a:spcBef>
                <a:spcPct val="0"/>
              </a:spcBef>
              <a:buNone/>
              <a:defRPr sz="3000" kern="1200" spc="-75" baseline="0">
                <a:solidFill>
                  <a:srgbClr val="002D72"/>
                </a:solidFill>
                <a:latin typeface="+mj-lt"/>
                <a:ea typeface="+mj-ea"/>
                <a:cs typeface="+mj-cs"/>
              </a:defRPr>
            </a:lvl1pPr>
          </a:lstStyle>
          <a:p>
            <a:pPr algn="ctr"/>
            <a:r>
              <a:rPr lang="en-US" sz="3200" dirty="0" err="1" smtClean="0">
                <a:latin typeface="Times New Roman" panose="02020603050405020304" pitchFamily="18" charset="0"/>
                <a:ea typeface="Calibri" panose="020F0502020204030204" pitchFamily="34" charset="0"/>
              </a:rPr>
              <a:t>Poblanos</a:t>
            </a:r>
            <a:endParaRPr lang="en-US" dirty="0">
              <a:latin typeface="Times New Roman" panose="02020603050405020304" pitchFamily="18" charset="0"/>
              <a:cs typeface="Times New Roman" panose="02020603050405020304" pitchFamily="18" charset="0"/>
            </a:endParaRPr>
          </a:p>
        </p:txBody>
      </p:sp>
      <p:pic>
        <p:nvPicPr>
          <p:cNvPr id="4" name="Picture 3" descr="20180726_125132"/>
          <p:cNvPicPr>
            <a:picLocks noGrp="1" noChangeAspect="1"/>
          </p:cNvPicPr>
          <p:nvPr isPhoto="1"/>
        </p:nvPicPr>
        <p:blipFill>
          <a:blip r:embed="rId3" cstate="email">
            <a:lum/>
            <a:extLst>
              <a:ext uri="{28A0092B-C50C-407E-A947-70E740481C1C}">
                <a14:useLocalDpi xmlns:a14="http://schemas.microsoft.com/office/drawing/2010/main" val="0"/>
              </a:ext>
            </a:extLst>
          </a:blip>
          <a:stretch>
            <a:fillRect/>
          </a:stretch>
        </p:blipFill>
        <p:spPr>
          <a:xfrm>
            <a:off x="0" y="641444"/>
            <a:ext cx="3721288" cy="2093225"/>
          </a:xfrm>
          <a:prstGeom prst="rect">
            <a:avLst/>
          </a:prstGeom>
          <a:noFill/>
          <a:ln>
            <a:noFill/>
          </a:ln>
        </p:spPr>
      </p:pic>
    </p:spTree>
    <p:extLst>
      <p:ext uri="{BB962C8B-B14F-4D97-AF65-F5344CB8AC3E}">
        <p14:creationId xmlns:p14="http://schemas.microsoft.com/office/powerpoint/2010/main" val="2922435405"/>
      </p:ext>
    </p:extLst>
  </p:cSld>
  <p:clrMapOvr>
    <a:masterClrMapping/>
  </p:clrMapOvr>
  <mc:AlternateContent xmlns:mc="http://schemas.openxmlformats.org/markup-compatibility/2006">
    <mc:Choice xmlns:p14="http://schemas.microsoft.com/office/powerpoint/2010/main" Requires="p14">
      <p:transition spd="slow" p14:dur="3400" advTm="8979">
        <p14:reveal/>
      </p:transition>
    </mc:Choice>
    <mc:Fallback>
      <p:transition spd="slow" advTm="8979">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lgn="ctr"/>
            <a:r>
              <a:rPr lang="en-US" sz="3200" dirty="0">
                <a:latin typeface="Times New Roman" panose="02020603050405020304" pitchFamily="18" charset="0"/>
                <a:ea typeface="Calibri" panose="020F0502020204030204" pitchFamily="34" charset="0"/>
              </a:rPr>
              <a:t>Facilities Storage Building</a:t>
            </a:r>
            <a:endParaRPr lang="en-US" dirty="0">
              <a:latin typeface="Times New Roman" panose="02020603050405020304" pitchFamily="18" charset="0"/>
              <a:cs typeface="Times New Roman" panose="02020603050405020304" pitchFamily="18" charset="0"/>
            </a:endParaRPr>
          </a:p>
        </p:txBody>
      </p:sp>
      <p:sp>
        <p:nvSpPr>
          <p:cNvPr id="6" name="Content Placeholder 5"/>
          <p:cNvSpPr>
            <a:spLocks noGrp="1"/>
          </p:cNvSpPr>
          <p:nvPr>
            <p:ph sz="half" idx="1"/>
          </p:nvPr>
        </p:nvSpPr>
        <p:spPr>
          <a:xfrm>
            <a:off x="434176" y="1255015"/>
            <a:ext cx="5946888" cy="2893904"/>
          </a:xfrm>
        </p:spPr>
        <p:txBody>
          <a:bodyPr>
            <a:normAutofit/>
          </a:bodyPr>
          <a:lstStyle/>
          <a:p>
            <a:pPr marL="0" marR="0" lvl="0" indent="0" algn="just">
              <a:spcBef>
                <a:spcPts val="0"/>
              </a:spcBef>
              <a:spcAft>
                <a:spcPts val="0"/>
              </a:spcAft>
              <a:buNone/>
            </a:pPr>
            <a:r>
              <a:rPr lang="en-US" sz="2400" dirty="0" smtClean="0">
                <a:latin typeface="Times New Roman" panose="02020603050405020304" pitchFamily="18" charset="0"/>
                <a:ea typeface="Calibri" panose="020F0502020204030204" pitchFamily="34" charset="0"/>
              </a:rPr>
              <a:t>A </a:t>
            </a:r>
            <a:r>
              <a:rPr lang="en-US" sz="2400" dirty="0">
                <a:latin typeface="Times New Roman" panose="02020603050405020304" pitchFamily="18" charset="0"/>
                <a:ea typeface="Calibri" panose="020F0502020204030204" pitchFamily="34" charset="0"/>
              </a:rPr>
              <a:t>new donor funded storage building was built in the Facility Operations yard to provide sheltered space for vehicle and material storage. </a:t>
            </a:r>
            <a:r>
              <a:rPr lang="en-US" sz="2400" dirty="0" smtClean="0">
                <a:latin typeface="Times New Roman" panose="02020603050405020304" pitchFamily="18" charset="0"/>
                <a:ea typeface="Calibri" panose="020F0502020204030204" pitchFamily="34" charset="0"/>
              </a:rPr>
              <a:t>The </a:t>
            </a:r>
            <a:r>
              <a:rPr lang="en-US" sz="2400" dirty="0">
                <a:latin typeface="Times New Roman" panose="02020603050405020304" pitchFamily="18" charset="0"/>
                <a:ea typeface="Calibri" panose="020F0502020204030204" pitchFamily="34" charset="0"/>
              </a:rPr>
              <a:t>building is 5,400 square feet with 16’ high ceilings.</a:t>
            </a:r>
          </a:p>
        </p:txBody>
      </p:sp>
    </p:spTree>
    <p:extLst>
      <p:ext uri="{BB962C8B-B14F-4D97-AF65-F5344CB8AC3E}">
        <p14:creationId xmlns:p14="http://schemas.microsoft.com/office/powerpoint/2010/main" val="3416386205"/>
      </p:ext>
    </p:extLst>
  </p:cSld>
  <p:clrMapOvr>
    <a:masterClrMapping/>
  </p:clrMapOvr>
  <mc:AlternateContent xmlns:mc="http://schemas.openxmlformats.org/markup-compatibility/2006">
    <mc:Choice xmlns:p14="http://schemas.microsoft.com/office/powerpoint/2010/main" Requires="p14">
      <p:transition spd="slow" p14:dur="2000" advTm="5013"/>
    </mc:Choice>
    <mc:Fallback>
      <p:transition spd="slow" advTm="5013"/>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80427_113210"/>
          <p:cNvPicPr>
            <a:picLocks noGrp="1" noChangeAspect="1"/>
          </p:cNvPicPr>
          <p:nvPr isPhoto="1"/>
        </p:nvPicPr>
        <p:blipFill>
          <a:blip r:embed="rId2" cstate="email">
            <a:lum/>
            <a:extLst>
              <a:ext uri="{28A0092B-C50C-407E-A947-70E740481C1C}">
                <a14:useLocalDpi xmlns:a14="http://schemas.microsoft.com/office/drawing/2010/main" val="0"/>
              </a:ext>
            </a:extLst>
          </a:blip>
          <a:stretch>
            <a:fillRect/>
          </a:stretch>
        </p:blipFill>
        <p:spPr>
          <a:xfrm>
            <a:off x="0" y="943194"/>
            <a:ext cx="6858000" cy="3857625"/>
          </a:xfrm>
          <a:prstGeom prst="rect">
            <a:avLst/>
          </a:prstGeom>
          <a:noFill/>
          <a:ln>
            <a:noFill/>
          </a:ln>
        </p:spPr>
      </p:pic>
      <p:sp>
        <p:nvSpPr>
          <p:cNvPr id="3" name="Title 4"/>
          <p:cNvSpPr txBox="1">
            <a:spLocks/>
          </p:cNvSpPr>
          <p:nvPr/>
        </p:nvSpPr>
        <p:spPr>
          <a:xfrm>
            <a:off x="342900" y="400050"/>
            <a:ext cx="6172200" cy="742950"/>
          </a:xfrm>
          <a:prstGeom prst="rect">
            <a:avLst/>
          </a:prstGeom>
        </p:spPr>
        <p:txBody>
          <a:bodyPr>
            <a:normAutofit/>
          </a:bodyPr>
          <a:lstStyle>
            <a:lvl1pPr algn="l" defTabSz="685800" rtl="0" eaLnBrk="1" latinLnBrk="0" hangingPunct="1">
              <a:spcBef>
                <a:spcPct val="0"/>
              </a:spcBef>
              <a:buNone/>
              <a:defRPr sz="3000" kern="1200" spc="-75" baseline="0">
                <a:solidFill>
                  <a:srgbClr val="002D72"/>
                </a:solidFill>
                <a:latin typeface="+mj-lt"/>
                <a:ea typeface="+mj-ea"/>
                <a:cs typeface="+mj-cs"/>
              </a:defRPr>
            </a:lvl1pPr>
          </a:lstStyle>
          <a:p>
            <a:pPr algn="ctr"/>
            <a:r>
              <a:rPr lang="en-US" sz="3200" smtClean="0">
                <a:latin typeface="Times New Roman" panose="02020603050405020304" pitchFamily="18" charset="0"/>
                <a:ea typeface="Calibri" panose="020F0502020204030204" pitchFamily="34" charset="0"/>
              </a:rPr>
              <a:t>Facilities Storage Building</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99178185"/>
      </p:ext>
    </p:extLst>
  </p:cSld>
  <p:clrMapOvr>
    <a:masterClrMapping/>
  </p:clrMapOvr>
  <mc:AlternateContent xmlns:mc="http://schemas.openxmlformats.org/markup-compatibility/2006">
    <mc:Choice xmlns:p14="http://schemas.microsoft.com/office/powerpoint/2010/main" Requires="p14">
      <p:transition spd="slow" p14:dur="2000" advTm="4815"/>
    </mc:Choice>
    <mc:Fallback>
      <p:transition spd="slow" advTm="4815"/>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Grp="1" noChangeAspect="1"/>
          </p:cNvPicPr>
          <p:nvPr isPhoto="1"/>
        </p:nvPicPr>
        <p:blipFill>
          <a:blip r:embed="rId2" cstate="email">
            <a:extLst>
              <a:ext uri="{28A0092B-C50C-407E-A947-70E740481C1C}">
                <a14:useLocalDpi xmlns:a14="http://schemas.microsoft.com/office/drawing/2010/main" val="0"/>
              </a:ext>
            </a:extLst>
          </a:blip>
          <a:stretch>
            <a:fillRect/>
          </a:stretch>
        </p:blipFill>
        <p:spPr>
          <a:xfrm>
            <a:off x="0" y="929546"/>
            <a:ext cx="6858000" cy="3857625"/>
          </a:xfrm>
          <a:prstGeom prst="rect">
            <a:avLst/>
          </a:prstGeom>
          <a:noFill/>
          <a:ln>
            <a:noFill/>
          </a:ln>
        </p:spPr>
      </p:pic>
      <p:sp>
        <p:nvSpPr>
          <p:cNvPr id="3" name="Title 4"/>
          <p:cNvSpPr txBox="1">
            <a:spLocks/>
          </p:cNvSpPr>
          <p:nvPr/>
        </p:nvSpPr>
        <p:spPr>
          <a:xfrm>
            <a:off x="342900" y="290866"/>
            <a:ext cx="6172200" cy="742950"/>
          </a:xfrm>
          <a:prstGeom prst="rect">
            <a:avLst/>
          </a:prstGeom>
        </p:spPr>
        <p:txBody>
          <a:bodyPr>
            <a:normAutofit/>
          </a:bodyPr>
          <a:lstStyle>
            <a:lvl1pPr algn="l" defTabSz="685800" rtl="0" eaLnBrk="1" latinLnBrk="0" hangingPunct="1">
              <a:spcBef>
                <a:spcPct val="0"/>
              </a:spcBef>
              <a:buNone/>
              <a:defRPr sz="3000" kern="1200" spc="-75" baseline="0">
                <a:solidFill>
                  <a:srgbClr val="002D72"/>
                </a:solidFill>
                <a:latin typeface="+mj-lt"/>
                <a:ea typeface="+mj-ea"/>
                <a:cs typeface="+mj-cs"/>
              </a:defRPr>
            </a:lvl1pPr>
          </a:lstStyle>
          <a:p>
            <a:pPr algn="ctr"/>
            <a:r>
              <a:rPr lang="en-US" sz="3200" dirty="0" smtClean="0">
                <a:latin typeface="Times New Roman" panose="02020603050405020304" pitchFamily="18" charset="0"/>
                <a:ea typeface="Calibri" panose="020F0502020204030204" pitchFamily="34" charset="0"/>
              </a:rPr>
              <a:t>Facilities Storage Building</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2315897"/>
      </p:ext>
    </p:extLst>
  </p:cSld>
  <p:clrMapOvr>
    <a:masterClrMapping/>
  </p:clrMapOvr>
  <p:transition spd="slow" advTm="5985">
    <p:push dir="u"/>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lgn="ctr"/>
            <a:r>
              <a:rPr lang="en-US" sz="3200" dirty="0">
                <a:latin typeface="Times New Roman" panose="02020603050405020304" pitchFamily="18" charset="0"/>
                <a:ea typeface="Calibri" panose="020F0502020204030204" pitchFamily="34" charset="0"/>
              </a:rPr>
              <a:t>Main Campus Central Parking Lot</a:t>
            </a:r>
            <a:endParaRPr lang="en-US" dirty="0">
              <a:latin typeface="Times New Roman" panose="02020603050405020304" pitchFamily="18" charset="0"/>
              <a:cs typeface="Times New Roman" panose="02020603050405020304" pitchFamily="18" charset="0"/>
            </a:endParaRPr>
          </a:p>
        </p:txBody>
      </p:sp>
      <p:sp>
        <p:nvSpPr>
          <p:cNvPr id="6" name="Content Placeholder 5"/>
          <p:cNvSpPr>
            <a:spLocks noGrp="1"/>
          </p:cNvSpPr>
          <p:nvPr>
            <p:ph sz="half" idx="1"/>
          </p:nvPr>
        </p:nvSpPr>
        <p:spPr>
          <a:xfrm>
            <a:off x="434176" y="1255015"/>
            <a:ext cx="5946888" cy="2893904"/>
          </a:xfrm>
        </p:spPr>
        <p:txBody>
          <a:bodyPr>
            <a:normAutofit/>
          </a:bodyPr>
          <a:lstStyle/>
          <a:p>
            <a:pPr marL="0" marR="0" lvl="0" indent="0" algn="just">
              <a:spcBef>
                <a:spcPts val="0"/>
              </a:spcBef>
              <a:spcAft>
                <a:spcPts val="0"/>
              </a:spcAft>
              <a:buNone/>
            </a:pPr>
            <a:r>
              <a:rPr lang="en-US" sz="2400" dirty="0" smtClean="0">
                <a:latin typeface="Times New Roman" panose="02020603050405020304" pitchFamily="18" charset="0"/>
                <a:ea typeface="Calibri" panose="020F0502020204030204" pitchFamily="34" charset="0"/>
              </a:rPr>
              <a:t>This </a:t>
            </a:r>
            <a:r>
              <a:rPr lang="en-US" sz="2400" dirty="0">
                <a:latin typeface="Times New Roman" panose="02020603050405020304" pitchFamily="18" charset="0"/>
                <a:ea typeface="Calibri" panose="020F0502020204030204" pitchFamily="34" charset="0"/>
              </a:rPr>
              <a:t>project will create a new 58 car parking lot north of the Fitness Center.  The project will include new underground drainage, additional </a:t>
            </a:r>
            <a:r>
              <a:rPr lang="en-US" sz="2400" dirty="0" smtClean="0">
                <a:latin typeface="Times New Roman" panose="02020603050405020304" pitchFamily="18" charset="0"/>
                <a:ea typeface="Calibri" panose="020F0502020204030204" pitchFamily="34" charset="0"/>
              </a:rPr>
              <a:t>lighting, and </a:t>
            </a:r>
            <a:r>
              <a:rPr lang="en-US" sz="2400" dirty="0">
                <a:latin typeface="Times New Roman" panose="02020603050405020304" pitchFamily="18" charset="0"/>
                <a:ea typeface="Calibri" panose="020F0502020204030204" pitchFamily="34" charset="0"/>
              </a:rPr>
              <a:t>a </a:t>
            </a:r>
            <a:r>
              <a:rPr lang="en-US" sz="2400" dirty="0" smtClean="0">
                <a:latin typeface="Times New Roman" panose="02020603050405020304" pitchFamily="18" charset="0"/>
                <a:ea typeface="Calibri" panose="020F0502020204030204" pitchFamily="34" charset="0"/>
              </a:rPr>
              <a:t>new dumpster </a:t>
            </a:r>
            <a:r>
              <a:rPr lang="en-US" sz="2400" dirty="0">
                <a:latin typeface="Times New Roman" panose="02020603050405020304" pitchFamily="18" charset="0"/>
                <a:ea typeface="Calibri" panose="020F0502020204030204" pitchFamily="34" charset="0"/>
              </a:rPr>
              <a:t>enclosure. </a:t>
            </a:r>
          </a:p>
        </p:txBody>
      </p:sp>
    </p:spTree>
    <p:extLst>
      <p:ext uri="{BB962C8B-B14F-4D97-AF65-F5344CB8AC3E}">
        <p14:creationId xmlns:p14="http://schemas.microsoft.com/office/powerpoint/2010/main" val="2218770009"/>
      </p:ext>
    </p:extLst>
  </p:cSld>
  <p:clrMapOvr>
    <a:masterClrMapping/>
  </p:clrMapOvr>
  <mc:AlternateContent xmlns:mc="http://schemas.openxmlformats.org/markup-compatibility/2006">
    <mc:Choice xmlns:p14="http://schemas.microsoft.com/office/powerpoint/2010/main" Requires="p14">
      <p:transition spd="slow" p14:dur="2000" advTm="7258"/>
    </mc:Choice>
    <mc:Fallback>
      <p:transition spd="slow" advTm="7258"/>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Grp="1" noChangeAspect="1"/>
          </p:cNvPicPr>
          <p:nvPr isPhoto="1"/>
        </p:nvPicPr>
        <p:blipFill>
          <a:blip r:embed="rId2" cstate="email">
            <a:extLst>
              <a:ext uri="{28A0092B-C50C-407E-A947-70E740481C1C}">
                <a14:useLocalDpi xmlns:a14="http://schemas.microsoft.com/office/drawing/2010/main" val="0"/>
              </a:ext>
            </a:extLst>
          </a:blip>
          <a:stretch>
            <a:fillRect/>
          </a:stretch>
        </p:blipFill>
        <p:spPr>
          <a:xfrm>
            <a:off x="1371600" y="1212948"/>
            <a:ext cx="4114800" cy="3086100"/>
          </a:xfrm>
          <a:prstGeom prst="rect">
            <a:avLst/>
          </a:prstGeom>
          <a:noFill/>
          <a:ln>
            <a:noFill/>
          </a:ln>
        </p:spPr>
      </p:pic>
      <p:sp>
        <p:nvSpPr>
          <p:cNvPr id="3" name="Title 4"/>
          <p:cNvSpPr txBox="1">
            <a:spLocks/>
          </p:cNvSpPr>
          <p:nvPr/>
        </p:nvSpPr>
        <p:spPr>
          <a:xfrm>
            <a:off x="342900" y="400050"/>
            <a:ext cx="6172200" cy="742950"/>
          </a:xfrm>
          <a:prstGeom prst="rect">
            <a:avLst/>
          </a:prstGeom>
        </p:spPr>
        <p:txBody>
          <a:bodyPr>
            <a:normAutofit/>
          </a:bodyPr>
          <a:lstStyle>
            <a:lvl1pPr algn="l" defTabSz="685800" rtl="0" eaLnBrk="1" latinLnBrk="0" hangingPunct="1">
              <a:spcBef>
                <a:spcPct val="0"/>
              </a:spcBef>
              <a:buNone/>
              <a:defRPr sz="3000" kern="1200" spc="-75" baseline="0">
                <a:solidFill>
                  <a:srgbClr val="002D72"/>
                </a:solidFill>
                <a:latin typeface="+mj-lt"/>
                <a:ea typeface="+mj-ea"/>
                <a:cs typeface="+mj-cs"/>
              </a:defRPr>
            </a:lvl1pPr>
          </a:lstStyle>
          <a:p>
            <a:pPr algn="ctr"/>
            <a:r>
              <a:rPr lang="en-US" sz="3200" smtClean="0">
                <a:latin typeface="Times New Roman" panose="02020603050405020304" pitchFamily="18" charset="0"/>
                <a:ea typeface="Calibri" panose="020F0502020204030204" pitchFamily="34" charset="0"/>
              </a:rPr>
              <a:t>Main Campus Central Parking Lot</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85911843"/>
      </p:ext>
    </p:extLst>
  </p:cSld>
  <p:clrMapOvr>
    <a:masterClrMapping/>
  </p:clrMapOvr>
  <mc:AlternateContent xmlns:mc="http://schemas.openxmlformats.org/markup-compatibility/2006">
    <mc:Choice xmlns:p14="http://schemas.microsoft.com/office/powerpoint/2010/main" Requires="p14">
      <p:transition spd="slow" p14:dur="2000" advTm="8095"/>
    </mc:Choice>
    <mc:Fallback>
      <p:transition spd="slow" advTm="8095"/>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342900" y="400050"/>
            <a:ext cx="6172200" cy="742950"/>
          </a:xfrm>
          <a:prstGeom prst="rect">
            <a:avLst/>
          </a:prstGeom>
        </p:spPr>
        <p:txBody>
          <a:bodyPr>
            <a:normAutofit/>
          </a:bodyPr>
          <a:lstStyle>
            <a:lvl1pPr algn="l" defTabSz="685800" rtl="0" eaLnBrk="1" latinLnBrk="0" hangingPunct="1">
              <a:spcBef>
                <a:spcPct val="0"/>
              </a:spcBef>
              <a:buNone/>
              <a:defRPr sz="3000" kern="1200" spc="-75" baseline="0">
                <a:solidFill>
                  <a:srgbClr val="002D72"/>
                </a:solidFill>
                <a:latin typeface="+mj-lt"/>
                <a:ea typeface="+mj-ea"/>
                <a:cs typeface="+mj-cs"/>
              </a:defRPr>
            </a:lvl1pPr>
          </a:lstStyle>
          <a:p>
            <a:pPr algn="ctr"/>
            <a:r>
              <a:rPr lang="en-US" sz="3200" smtClean="0">
                <a:latin typeface="Times New Roman" panose="02020603050405020304" pitchFamily="18" charset="0"/>
                <a:ea typeface="Calibri" panose="020F0502020204030204" pitchFamily="34" charset="0"/>
              </a:rPr>
              <a:t>Main Campus Central Parking Lot</a:t>
            </a:r>
            <a:endParaRPr lang="en-US" dirty="0">
              <a:latin typeface="Times New Roman" panose="02020603050405020304" pitchFamily="18" charset="0"/>
              <a:cs typeface="Times New Roman" panose="02020603050405020304" pitchFamily="18" charset="0"/>
            </a:endParaRPr>
          </a:p>
        </p:txBody>
      </p:sp>
      <p:pic>
        <p:nvPicPr>
          <p:cNvPr id="13" name="Content Placeholder 12"/>
          <p:cNvPicPr>
            <a:picLocks noGrp="1" noChangeAspect="1"/>
          </p:cNvPicPr>
          <p:nvPr>
            <p:ph sz="half" idx="1"/>
          </p:nvPr>
        </p:nvPicPr>
        <p:blipFill rotWithShape="1">
          <a:blip r:embed="rId2"/>
          <a:srcRect l="24515" t="5736" r="26243"/>
          <a:stretch/>
        </p:blipFill>
        <p:spPr>
          <a:xfrm>
            <a:off x="2117751" y="968992"/>
            <a:ext cx="2622499" cy="3862834"/>
          </a:xfrm>
          <a:prstGeom prst="rect">
            <a:avLst/>
          </a:prstGeom>
        </p:spPr>
      </p:pic>
    </p:spTree>
    <p:extLst>
      <p:ext uri="{BB962C8B-B14F-4D97-AF65-F5344CB8AC3E}">
        <p14:creationId xmlns:p14="http://schemas.microsoft.com/office/powerpoint/2010/main" val="1106564556"/>
      </p:ext>
    </p:extLst>
  </p:cSld>
  <p:clrMapOvr>
    <a:masterClrMapping/>
  </p:clrMapOvr>
  <p:transition spd="slow" advTm="5421">
    <p:wip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smtClean="0">
                <a:latin typeface="Times New Roman" panose="02020603050405020304" pitchFamily="18" charset="0"/>
                <a:cs typeface="Times New Roman" panose="02020603050405020304" pitchFamily="18" charset="0"/>
              </a:rPr>
              <a:t>School of Dentistry Atrium</a:t>
            </a:r>
            <a:endParaRPr lang="en-US" dirty="0">
              <a:latin typeface="Times New Roman" panose="02020603050405020304" pitchFamily="18" charset="0"/>
              <a:cs typeface="Times New Roman" panose="02020603050405020304" pitchFamily="18" charset="0"/>
            </a:endParaRPr>
          </a:p>
        </p:txBody>
      </p:sp>
      <p:sp>
        <p:nvSpPr>
          <p:cNvPr id="6" name="Content Placeholder 5"/>
          <p:cNvSpPr>
            <a:spLocks noGrp="1"/>
          </p:cNvSpPr>
          <p:nvPr>
            <p:ph sz="half" idx="1"/>
          </p:nvPr>
        </p:nvSpPr>
        <p:spPr>
          <a:xfrm>
            <a:off x="434176" y="1255015"/>
            <a:ext cx="5946888" cy="2893904"/>
          </a:xfrm>
        </p:spPr>
        <p:txBody>
          <a:bodyPr>
            <a:normAutofit/>
          </a:bodyPr>
          <a:lstStyle/>
          <a:p>
            <a:pPr marL="0" indent="0" algn="just">
              <a:buNone/>
            </a:pPr>
            <a:r>
              <a:rPr lang="en-US" dirty="0" smtClean="0">
                <a:latin typeface="Times New Roman" panose="02020603050405020304" pitchFamily="18" charset="0"/>
                <a:cs typeface="Times New Roman" panose="02020603050405020304" pitchFamily="18" charset="0"/>
              </a:rPr>
              <a:t>Construction for the </a:t>
            </a:r>
            <a:r>
              <a:rPr lang="en-US" dirty="0">
                <a:latin typeface="Times New Roman" panose="02020603050405020304" pitchFamily="18" charset="0"/>
                <a:cs typeface="Times New Roman" panose="02020603050405020304" pitchFamily="18" charset="0"/>
              </a:rPr>
              <a:t>School of Dentistry </a:t>
            </a:r>
            <a:r>
              <a:rPr lang="en-US" dirty="0" smtClean="0">
                <a:latin typeface="Times New Roman" panose="02020603050405020304" pitchFamily="18" charset="0"/>
                <a:cs typeface="Times New Roman" panose="02020603050405020304" pitchFamily="18" charset="0"/>
              </a:rPr>
              <a:t>Atrium is tentatively </a:t>
            </a:r>
            <a:r>
              <a:rPr lang="en-US" dirty="0">
                <a:latin typeface="Times New Roman" panose="02020603050405020304" pitchFamily="18" charset="0"/>
                <a:cs typeface="Times New Roman" panose="02020603050405020304" pitchFamily="18" charset="0"/>
              </a:rPr>
              <a:t>scheduled </a:t>
            </a:r>
            <a:r>
              <a:rPr lang="en-US" dirty="0" smtClean="0">
                <a:latin typeface="Times New Roman" panose="02020603050405020304" pitchFamily="18" charset="0"/>
                <a:cs typeface="Times New Roman" panose="02020603050405020304" pitchFamily="18" charset="0"/>
              </a:rPr>
              <a:t>to begin in Fall 2018. This project will </a:t>
            </a:r>
            <a:r>
              <a:rPr lang="en-US" dirty="0">
                <a:latin typeface="Times New Roman" panose="02020603050405020304" pitchFamily="18" charset="0"/>
                <a:cs typeface="Times New Roman" panose="02020603050405020304" pitchFamily="18" charset="0"/>
              </a:rPr>
              <a:t>include enclosing an existing courtyard to create an exciting new 3 story glass and steel enclosure to construct a more grand entrance. Project will include new terrazzo floors, furniture, LED lighting, self-serve check in and a new galvanized steel building </a:t>
            </a:r>
            <a:r>
              <a:rPr lang="en-US" dirty="0" smtClean="0">
                <a:latin typeface="Times New Roman" panose="02020603050405020304" pitchFamily="18" charset="0"/>
                <a:cs typeface="Times New Roman" panose="02020603050405020304" pitchFamily="18" charset="0"/>
              </a:rPr>
              <a:t>façade.</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0904954"/>
      </p:ext>
    </p:extLst>
  </p:cSld>
  <p:clrMapOvr>
    <a:masterClrMapping/>
  </p:clrMapOvr>
  <mc:AlternateContent xmlns:mc="http://schemas.openxmlformats.org/markup-compatibility/2006">
    <mc:Choice xmlns:p14="http://schemas.microsoft.com/office/powerpoint/2010/main" Requires="p14">
      <p:transition spd="slow" p14:dur="2000" advTm="9348"/>
    </mc:Choice>
    <mc:Fallback>
      <p:transition spd="slow" advTm="9348"/>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42900" y="208978"/>
            <a:ext cx="6172200" cy="521174"/>
          </a:xfrm>
        </p:spPr>
        <p:txBody>
          <a:bodyPr anchor="t">
            <a:normAutofit fontScale="90000"/>
          </a:bodyPr>
          <a:lstStyle/>
          <a:p>
            <a:pPr algn="ctr"/>
            <a:r>
              <a:rPr lang="en-US" dirty="0">
                <a:latin typeface="Times New Roman" panose="02020603050405020304" pitchFamily="18" charset="0"/>
                <a:cs typeface="Times New Roman" panose="02020603050405020304" pitchFamily="18" charset="0"/>
              </a:rPr>
              <a:t>School of Dentistry</a:t>
            </a:r>
          </a:p>
        </p:txBody>
      </p:sp>
      <p:sp>
        <p:nvSpPr>
          <p:cNvPr id="2" name="Content Placeholder 1"/>
          <p:cNvSpPr>
            <a:spLocks noGrp="1"/>
          </p:cNvSpPr>
          <p:nvPr>
            <p:ph idx="1"/>
          </p:nvPr>
        </p:nvSpPr>
        <p:spPr>
          <a:xfrm>
            <a:off x="95534" y="805219"/>
            <a:ext cx="6666932" cy="3719014"/>
          </a:xfrm>
        </p:spPr>
        <p:txBody>
          <a:bodyPr>
            <a:normAutofit fontScale="85000" lnSpcReduction="20000"/>
          </a:bodyPr>
          <a:lstStyle/>
          <a:p>
            <a:pPr algn="just"/>
            <a:r>
              <a:rPr lang="en-US" dirty="0" smtClean="0">
                <a:latin typeface="Times New Roman" panose="02020603050405020304" pitchFamily="18" charset="0"/>
                <a:cs typeface="Times New Roman" panose="02020603050405020304" pitchFamily="18" charset="0"/>
              </a:rPr>
              <a:t>In </a:t>
            </a:r>
            <a:r>
              <a:rPr lang="en-US" dirty="0">
                <a:latin typeface="Times New Roman" panose="02020603050405020304" pitchFamily="18" charset="0"/>
                <a:cs typeface="Times New Roman" panose="02020603050405020304" pitchFamily="18" charset="0"/>
              </a:rPr>
              <a:t>May 2017, the School reorganized the clinical education model to one that promotes primary care, centric patient management, and treatment teams. Expected results include improved learning outcomes, patient satisfaction, and productivity.</a:t>
            </a:r>
          </a:p>
          <a:p>
            <a:pPr algn="just"/>
            <a:endParaRPr lang="en-US" dirty="0">
              <a:latin typeface="Times New Roman" panose="02020603050405020304" pitchFamily="18" charset="0"/>
              <a:cs typeface="Times New Roman" panose="02020603050405020304" pitchFamily="18" charset="0"/>
            </a:endParaRPr>
          </a:p>
          <a:p>
            <a:pPr algn="just"/>
            <a:r>
              <a:rPr lang="en-US" dirty="0" smtClean="0">
                <a:latin typeface="Times New Roman" panose="02020603050405020304" pitchFamily="18" charset="0"/>
                <a:cs typeface="Times New Roman" panose="02020603050405020304" pitchFamily="18" charset="0"/>
              </a:rPr>
              <a:t>The </a:t>
            </a:r>
            <a:r>
              <a:rPr lang="en-US" dirty="0">
                <a:latin typeface="Times New Roman" panose="02020603050405020304" pitchFamily="18" charset="0"/>
                <a:cs typeface="Times New Roman" panose="02020603050405020304" pitchFamily="18" charset="0"/>
              </a:rPr>
              <a:t>School of Dentistry finalized the six partner sites for the Michigan Department of Health and Human Services grant awarded to develop a pilot program to increase access to dental services to pregnant women. Cities in the east region include Battle Creek, Bay City, and Lansing, while the west region includes Muskegon, Benton Harbor and the Upper Peninsula. Improved oral health in pregnant women may lead to improved birth outcomes and decreased dental disease in infants.</a:t>
            </a:r>
          </a:p>
          <a:p>
            <a:pPr algn="just"/>
            <a:endParaRPr lang="en-US" dirty="0">
              <a:latin typeface="Times New Roman" panose="02020603050405020304" pitchFamily="18" charset="0"/>
              <a:cs typeface="Times New Roman" panose="02020603050405020304" pitchFamily="18" charset="0"/>
            </a:endParaRPr>
          </a:p>
          <a:p>
            <a:pPr algn="just"/>
            <a:r>
              <a:rPr lang="en-US" dirty="0" smtClean="0">
                <a:latin typeface="Times New Roman" panose="02020603050405020304" pitchFamily="18" charset="0"/>
                <a:cs typeface="Times New Roman" panose="02020603050405020304" pitchFamily="18" charset="0"/>
              </a:rPr>
              <a:t>The </a:t>
            </a:r>
            <a:r>
              <a:rPr lang="en-US" dirty="0">
                <a:latin typeface="Times New Roman" panose="02020603050405020304" pitchFamily="18" charset="0"/>
                <a:cs typeface="Times New Roman" panose="02020603050405020304" pitchFamily="18" charset="0"/>
              </a:rPr>
              <a:t>School of Dentistry is negotiating details to partner with Covenant Community Care and Trinity Health and Holy Cross Services at their health center site at 17625 Joy Road in Detroit. This project is a redevelopment of the land previously occupied by Herman Gardens. The campus will provide comprehensive health and life skills development. Occupancy is planned for May 2019</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7869112"/>
      </p:ext>
    </p:extLst>
  </p:cSld>
  <p:clrMapOvr>
    <a:masterClrMapping/>
  </p:clrMapOvr>
  <mc:AlternateContent xmlns:mc="http://schemas.openxmlformats.org/markup-compatibility/2006" xmlns:p14="http://schemas.microsoft.com/office/powerpoint/2010/main">
    <mc:Choice Requires="p14">
      <p:transition spd="slow" p14:dur="2000" advTm="14397"/>
    </mc:Choice>
    <mc:Fallback xmlns="">
      <p:transition spd="slow" advTm="14397"/>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txBox="1">
            <a:spLocks/>
          </p:cNvSpPr>
          <p:nvPr/>
        </p:nvSpPr>
        <p:spPr>
          <a:xfrm>
            <a:off x="342900" y="270699"/>
            <a:ext cx="6172200" cy="466281"/>
          </a:xfrm>
          <a:prstGeom prst="rect">
            <a:avLst/>
          </a:prstGeom>
        </p:spPr>
        <p:txBody>
          <a:bodyPr/>
          <a:lstStyle>
            <a:lvl1pPr algn="l" defTabSz="685800" rtl="0" eaLnBrk="1" latinLnBrk="0" hangingPunct="1">
              <a:spcBef>
                <a:spcPct val="0"/>
              </a:spcBef>
              <a:buNone/>
              <a:defRPr sz="3000" kern="1200" spc="-75" baseline="0">
                <a:solidFill>
                  <a:srgbClr val="002D72"/>
                </a:solidFill>
                <a:latin typeface="+mj-lt"/>
                <a:ea typeface="+mj-ea"/>
                <a:cs typeface="+mj-cs"/>
              </a:defRPr>
            </a:lvl1pPr>
          </a:lstStyle>
          <a:p>
            <a:pPr algn="ctr"/>
            <a:r>
              <a:rPr lang="en-US" sz="2400" dirty="0" smtClean="0">
                <a:latin typeface="Times New Roman" panose="02020603050405020304" pitchFamily="18" charset="0"/>
                <a:cs typeface="Times New Roman" panose="02020603050405020304" pitchFamily="18" charset="0"/>
              </a:rPr>
              <a:t>Dental Atrium</a:t>
            </a:r>
            <a:endParaRPr lang="en-US" sz="2400" dirty="0">
              <a:latin typeface="Times New Roman" panose="02020603050405020304" pitchFamily="18" charset="0"/>
              <a:cs typeface="Times New Roman" panose="02020603050405020304" pitchFamily="18" charset="0"/>
            </a:endParaRPr>
          </a:p>
        </p:txBody>
      </p:sp>
      <p:pic>
        <p:nvPicPr>
          <p:cNvPr id="8" name="Content Placeholder 7"/>
          <p:cNvPicPr>
            <a:picLocks noGrp="1" noChangeAspect="1"/>
          </p:cNvPicPr>
          <p:nvPr>
            <p:ph sz="half" idx="1"/>
          </p:nvPr>
        </p:nvPicPr>
        <p:blipFill>
          <a:blip r:embed="rId2"/>
          <a:stretch>
            <a:fillRect/>
          </a:stretch>
        </p:blipFill>
        <p:spPr>
          <a:xfrm>
            <a:off x="47762" y="884959"/>
            <a:ext cx="3477604" cy="2015190"/>
          </a:xfrm>
          <a:prstGeom prst="rect">
            <a:avLst/>
          </a:prstGeom>
        </p:spPr>
      </p:pic>
      <p:pic>
        <p:nvPicPr>
          <p:cNvPr id="7" name="Content Placeholder 6"/>
          <p:cNvPicPr>
            <a:picLocks noGrp="1" noChangeAspect="1"/>
          </p:cNvPicPr>
          <p:nvPr>
            <p:ph sz="half" idx="2"/>
          </p:nvPr>
        </p:nvPicPr>
        <p:blipFill>
          <a:blip r:embed="rId3"/>
          <a:stretch>
            <a:fillRect/>
          </a:stretch>
        </p:blipFill>
        <p:spPr>
          <a:xfrm>
            <a:off x="3564997" y="2344979"/>
            <a:ext cx="3293003" cy="2472682"/>
          </a:xfrm>
          <a:prstGeom prst="rect">
            <a:avLst/>
          </a:prstGeom>
        </p:spPr>
      </p:pic>
    </p:spTree>
    <p:extLst>
      <p:ext uri="{BB962C8B-B14F-4D97-AF65-F5344CB8AC3E}">
        <p14:creationId xmlns:p14="http://schemas.microsoft.com/office/powerpoint/2010/main" val="930590067"/>
      </p:ext>
    </p:extLst>
  </p:cSld>
  <p:clrMapOvr>
    <a:masterClrMapping/>
  </p:clrMapOvr>
  <mc:AlternateContent xmlns:mc="http://schemas.openxmlformats.org/markup-compatibility/2006">
    <mc:Choice xmlns:p14="http://schemas.microsoft.com/office/powerpoint/2010/main" Requires="p14">
      <p:transition spd="slow" p14:dur="2000" advTm="8276"/>
    </mc:Choice>
    <mc:Fallback>
      <p:transition spd="slow" advTm="8276"/>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txBox="1">
            <a:spLocks/>
          </p:cNvSpPr>
          <p:nvPr/>
        </p:nvSpPr>
        <p:spPr>
          <a:xfrm>
            <a:off x="342900" y="270699"/>
            <a:ext cx="6172200" cy="466281"/>
          </a:xfrm>
          <a:prstGeom prst="rect">
            <a:avLst/>
          </a:prstGeom>
        </p:spPr>
        <p:txBody>
          <a:bodyPr/>
          <a:lstStyle>
            <a:lvl1pPr algn="l" defTabSz="685800" rtl="0" eaLnBrk="1" latinLnBrk="0" hangingPunct="1">
              <a:spcBef>
                <a:spcPct val="0"/>
              </a:spcBef>
              <a:buNone/>
              <a:defRPr sz="3000" kern="1200" spc="-75" baseline="0">
                <a:solidFill>
                  <a:srgbClr val="002D72"/>
                </a:solidFill>
                <a:latin typeface="+mj-lt"/>
                <a:ea typeface="+mj-ea"/>
                <a:cs typeface="+mj-cs"/>
              </a:defRPr>
            </a:lvl1pPr>
          </a:lstStyle>
          <a:p>
            <a:pPr algn="ctr"/>
            <a:r>
              <a:rPr lang="en-US" sz="2400" dirty="0" smtClean="0">
                <a:latin typeface="Times New Roman" panose="02020603050405020304" pitchFamily="18" charset="0"/>
                <a:cs typeface="Times New Roman" panose="02020603050405020304" pitchFamily="18" charset="0"/>
              </a:rPr>
              <a:t>Dental Atrium</a:t>
            </a:r>
            <a:endParaRPr lang="en-US" sz="2400" dirty="0">
              <a:latin typeface="Times New Roman" panose="02020603050405020304" pitchFamily="18" charset="0"/>
              <a:cs typeface="Times New Roman" panose="02020603050405020304" pitchFamily="18" charset="0"/>
            </a:endParaRPr>
          </a:p>
        </p:txBody>
      </p:sp>
      <p:pic>
        <p:nvPicPr>
          <p:cNvPr id="6" name="Content Placeholder 5"/>
          <p:cNvPicPr>
            <a:picLocks noGrp="1" noChangeAspect="1"/>
          </p:cNvPicPr>
          <p:nvPr>
            <p:ph sz="half" idx="2"/>
          </p:nvPr>
        </p:nvPicPr>
        <p:blipFill>
          <a:blip r:embed="rId2"/>
          <a:stretch>
            <a:fillRect/>
          </a:stretch>
        </p:blipFill>
        <p:spPr>
          <a:xfrm>
            <a:off x="3185900" y="2805776"/>
            <a:ext cx="3664646" cy="2061974"/>
          </a:xfrm>
          <a:prstGeom prst="rect">
            <a:avLst/>
          </a:prstGeom>
        </p:spPr>
      </p:pic>
      <p:pic>
        <p:nvPicPr>
          <p:cNvPr id="10" name="Content Placeholder 9"/>
          <p:cNvPicPr>
            <a:picLocks noGrp="1" noChangeAspect="1"/>
          </p:cNvPicPr>
          <p:nvPr>
            <p:ph sz="half" idx="1"/>
          </p:nvPr>
        </p:nvPicPr>
        <p:blipFill>
          <a:blip r:embed="rId3"/>
          <a:stretch>
            <a:fillRect/>
          </a:stretch>
        </p:blipFill>
        <p:spPr>
          <a:xfrm>
            <a:off x="3420" y="791570"/>
            <a:ext cx="3482730" cy="1959616"/>
          </a:xfrm>
          <a:prstGeom prst="rect">
            <a:avLst/>
          </a:prstGeom>
        </p:spPr>
      </p:pic>
    </p:spTree>
    <p:extLst>
      <p:ext uri="{BB962C8B-B14F-4D97-AF65-F5344CB8AC3E}">
        <p14:creationId xmlns:p14="http://schemas.microsoft.com/office/powerpoint/2010/main" val="885655588"/>
      </p:ext>
    </p:extLst>
  </p:cSld>
  <p:clrMapOvr>
    <a:masterClrMapping/>
  </p:clrMapOvr>
  <mc:AlternateContent xmlns:mc="http://schemas.openxmlformats.org/markup-compatibility/2006">
    <mc:Choice xmlns:p14="http://schemas.microsoft.com/office/powerpoint/2010/main" Requires="p14">
      <p:transition spd="slow" p14:dur="3400" advTm="7696">
        <p14:reveal/>
      </p:transition>
    </mc:Choice>
    <mc:Fallback>
      <p:transition spd="slow" advTm="7696">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txBox="1">
            <a:spLocks/>
          </p:cNvSpPr>
          <p:nvPr/>
        </p:nvSpPr>
        <p:spPr>
          <a:xfrm>
            <a:off x="342900" y="270699"/>
            <a:ext cx="6172200" cy="466281"/>
          </a:xfrm>
          <a:prstGeom prst="rect">
            <a:avLst/>
          </a:prstGeom>
        </p:spPr>
        <p:txBody>
          <a:bodyPr/>
          <a:lstStyle>
            <a:lvl1pPr algn="l" defTabSz="685800" rtl="0" eaLnBrk="1" latinLnBrk="0" hangingPunct="1">
              <a:spcBef>
                <a:spcPct val="0"/>
              </a:spcBef>
              <a:buNone/>
              <a:defRPr sz="3000" kern="1200" spc="-75" baseline="0">
                <a:solidFill>
                  <a:srgbClr val="002D72"/>
                </a:solidFill>
                <a:latin typeface="+mj-lt"/>
                <a:ea typeface="+mj-ea"/>
                <a:cs typeface="+mj-cs"/>
              </a:defRPr>
            </a:lvl1pPr>
          </a:lstStyle>
          <a:p>
            <a:pPr algn="ctr"/>
            <a:r>
              <a:rPr lang="en-US" sz="2400" dirty="0" smtClean="0">
                <a:latin typeface="Times New Roman" panose="02020603050405020304" pitchFamily="18" charset="0"/>
                <a:cs typeface="Times New Roman" panose="02020603050405020304" pitchFamily="18" charset="0"/>
              </a:rPr>
              <a:t>Dental Atrium</a:t>
            </a:r>
            <a:endParaRPr lang="en-US" sz="2400" dirty="0">
              <a:latin typeface="Times New Roman" panose="02020603050405020304" pitchFamily="18" charset="0"/>
              <a:cs typeface="Times New Roman" panose="02020603050405020304" pitchFamily="18" charset="0"/>
            </a:endParaRPr>
          </a:p>
        </p:txBody>
      </p:sp>
      <p:pic>
        <p:nvPicPr>
          <p:cNvPr id="5" name="Content Placeholder 4"/>
          <p:cNvPicPr>
            <a:picLocks noGrp="1" noChangeAspect="1"/>
          </p:cNvPicPr>
          <p:nvPr>
            <p:ph sz="half" idx="1"/>
          </p:nvPr>
        </p:nvPicPr>
        <p:blipFill>
          <a:blip r:embed="rId2"/>
          <a:stretch>
            <a:fillRect/>
          </a:stretch>
        </p:blipFill>
        <p:spPr>
          <a:xfrm>
            <a:off x="0" y="739820"/>
            <a:ext cx="3572634" cy="2010202"/>
          </a:xfrm>
          <a:prstGeom prst="rect">
            <a:avLst/>
          </a:prstGeom>
        </p:spPr>
      </p:pic>
      <p:pic>
        <p:nvPicPr>
          <p:cNvPr id="7" name="Content Placeholder 6"/>
          <p:cNvPicPr>
            <a:picLocks noGrp="1" noChangeAspect="1"/>
          </p:cNvPicPr>
          <p:nvPr>
            <p:ph sz="half" idx="2"/>
          </p:nvPr>
        </p:nvPicPr>
        <p:blipFill>
          <a:blip r:embed="rId3"/>
          <a:stretch>
            <a:fillRect/>
          </a:stretch>
        </p:blipFill>
        <p:spPr>
          <a:xfrm>
            <a:off x="3104866" y="2734354"/>
            <a:ext cx="3753134" cy="2111763"/>
          </a:xfrm>
          <a:prstGeom prst="rect">
            <a:avLst/>
          </a:prstGeom>
        </p:spPr>
      </p:pic>
    </p:spTree>
    <p:extLst>
      <p:ext uri="{BB962C8B-B14F-4D97-AF65-F5344CB8AC3E}">
        <p14:creationId xmlns:p14="http://schemas.microsoft.com/office/powerpoint/2010/main" val="182135143"/>
      </p:ext>
    </p:extLst>
  </p:cSld>
  <p:clrMapOvr>
    <a:masterClrMapping/>
  </p:clrMapOvr>
  <mc:AlternateContent xmlns:mc="http://schemas.openxmlformats.org/markup-compatibility/2006">
    <mc:Choice xmlns:p14="http://schemas.microsoft.com/office/powerpoint/2010/main" Requires="p14">
      <p:transition spd="slow" p14:dur="3400" advTm="7612">
        <p14:reveal/>
      </p:transition>
    </mc:Choice>
    <mc:Fallback>
      <p:transition spd="slow" advTm="7612">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smtClean="0">
                <a:latin typeface="Times New Roman" panose="02020603050405020304" pitchFamily="18" charset="0"/>
                <a:cs typeface="Times New Roman" panose="02020603050405020304" pitchFamily="18" charset="0"/>
              </a:rPr>
              <a:t>School of Dentistry Faculty </a:t>
            </a:r>
            <a:r>
              <a:rPr lang="en-US" dirty="0">
                <a:latin typeface="Times New Roman" panose="02020603050405020304" pitchFamily="18" charset="0"/>
                <a:cs typeface="Times New Roman" panose="02020603050405020304" pitchFamily="18" charset="0"/>
              </a:rPr>
              <a:t>Practice</a:t>
            </a:r>
          </a:p>
        </p:txBody>
      </p:sp>
      <p:sp>
        <p:nvSpPr>
          <p:cNvPr id="6" name="Content Placeholder 5"/>
          <p:cNvSpPr>
            <a:spLocks noGrp="1"/>
          </p:cNvSpPr>
          <p:nvPr>
            <p:ph sz="half" idx="1"/>
          </p:nvPr>
        </p:nvSpPr>
        <p:spPr>
          <a:xfrm>
            <a:off x="434176" y="1255015"/>
            <a:ext cx="5946888" cy="2893904"/>
          </a:xfrm>
        </p:spPr>
        <p:txBody>
          <a:bodyPr>
            <a:normAutofit/>
          </a:bodyPr>
          <a:lstStyle/>
          <a:p>
            <a:pPr marL="0" marR="0" lvl="0" indent="0" algn="just">
              <a:spcBef>
                <a:spcPts val="0"/>
              </a:spcBef>
              <a:spcAft>
                <a:spcPts val="0"/>
              </a:spcAft>
              <a:buNone/>
            </a:pPr>
            <a:r>
              <a:rPr lang="en-US" sz="2400" dirty="0" smtClean="0">
                <a:latin typeface="Times New Roman" panose="02020603050405020304" pitchFamily="18" charset="0"/>
                <a:ea typeface="Calibri" panose="020F0502020204030204" pitchFamily="34" charset="0"/>
              </a:rPr>
              <a:t>The </a:t>
            </a:r>
            <a:r>
              <a:rPr lang="en-US" sz="2400" dirty="0">
                <a:latin typeface="Times New Roman" panose="02020603050405020304" pitchFamily="18" charset="0"/>
                <a:ea typeface="Calibri" panose="020F0502020204030204" pitchFamily="34" charset="0"/>
              </a:rPr>
              <a:t>renovation of the existing Faculty Practice space allowed for the addition of 4 new dental chairs and a more efficient use of the space.  The work included new flooring, counters, laboratory casework, leaded glass dividers, and new electrical </a:t>
            </a:r>
            <a:r>
              <a:rPr lang="en-US" sz="2400" dirty="0" smtClean="0">
                <a:latin typeface="Times New Roman" panose="02020603050405020304" pitchFamily="18" charset="0"/>
                <a:ea typeface="Calibri" panose="020F0502020204030204" pitchFamily="34" charset="0"/>
              </a:rPr>
              <a:t>upgrades.</a:t>
            </a:r>
            <a:endParaRPr lang="en-US" sz="24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02428097"/>
      </p:ext>
    </p:extLst>
  </p:cSld>
  <p:clrMapOvr>
    <a:masterClrMapping/>
  </p:clrMapOvr>
  <mc:AlternateContent xmlns:mc="http://schemas.openxmlformats.org/markup-compatibility/2006">
    <mc:Choice xmlns:p14="http://schemas.microsoft.com/office/powerpoint/2010/main" Requires="p14">
      <p:transition spd="slow" p14:dur="2000" advTm="6971"/>
    </mc:Choice>
    <mc:Fallback>
      <p:transition spd="slow" advTm="6971"/>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42900" y="147561"/>
            <a:ext cx="6172200" cy="578463"/>
          </a:xfrm>
        </p:spPr>
        <p:txBody>
          <a:bodyPr>
            <a:normAutofit/>
          </a:bodyPr>
          <a:lstStyle/>
          <a:p>
            <a:pPr algn="ctr"/>
            <a:r>
              <a:rPr lang="en-US" dirty="0">
                <a:latin typeface="Times New Roman" panose="02020603050405020304" pitchFamily="18" charset="0"/>
                <a:cs typeface="Times New Roman" panose="02020603050405020304" pitchFamily="18" charset="0"/>
              </a:rPr>
              <a:t>Faculty </a:t>
            </a:r>
            <a:r>
              <a:rPr lang="en-US" dirty="0" smtClean="0">
                <a:latin typeface="Times New Roman" panose="02020603050405020304" pitchFamily="18" charset="0"/>
                <a:cs typeface="Times New Roman" panose="02020603050405020304" pitchFamily="18" charset="0"/>
              </a:rPr>
              <a:t>Practice</a:t>
            </a:r>
            <a:endParaRPr lang="en-US" dirty="0"/>
          </a:p>
        </p:txBody>
      </p:sp>
      <p:pic>
        <p:nvPicPr>
          <p:cNvPr id="6" name="Content Placeholder 5"/>
          <p:cNvPicPr>
            <a:picLocks noGrp="1" noChangeAspect="1"/>
          </p:cNvPicPr>
          <p:nvPr>
            <p:ph sz="half" idx="1"/>
          </p:nvPr>
        </p:nvPicPr>
        <p:blipFill>
          <a:blip r:embed="rId2"/>
          <a:stretch>
            <a:fillRect/>
          </a:stretch>
        </p:blipFill>
        <p:spPr>
          <a:xfrm>
            <a:off x="6824" y="794265"/>
            <a:ext cx="3417447" cy="2563085"/>
          </a:xfrm>
          <a:prstGeom prst="rect">
            <a:avLst/>
          </a:prstGeom>
        </p:spPr>
      </p:pic>
      <p:pic>
        <p:nvPicPr>
          <p:cNvPr id="7" name="Content Placeholder 6"/>
          <p:cNvPicPr>
            <a:picLocks noGrp="1" noChangeAspect="1"/>
          </p:cNvPicPr>
          <p:nvPr>
            <p:ph sz="half" idx="2"/>
          </p:nvPr>
        </p:nvPicPr>
        <p:blipFill>
          <a:blip r:embed="rId3"/>
          <a:stretch>
            <a:fillRect/>
          </a:stretch>
        </p:blipFill>
        <p:spPr>
          <a:xfrm>
            <a:off x="3441609" y="2265528"/>
            <a:ext cx="3406943" cy="2558238"/>
          </a:xfrm>
          <a:prstGeom prst="rect">
            <a:avLst/>
          </a:prstGeom>
        </p:spPr>
      </p:pic>
    </p:spTree>
    <p:extLst>
      <p:ext uri="{BB962C8B-B14F-4D97-AF65-F5344CB8AC3E}">
        <p14:creationId xmlns:p14="http://schemas.microsoft.com/office/powerpoint/2010/main" val="1528905983"/>
      </p:ext>
    </p:extLst>
  </p:cSld>
  <p:clrMapOvr>
    <a:masterClrMapping/>
  </p:clrMapOvr>
  <mc:AlternateContent xmlns:mc="http://schemas.openxmlformats.org/markup-compatibility/2006">
    <mc:Choice xmlns:p14="http://schemas.microsoft.com/office/powerpoint/2010/main" Requires="p14">
      <p:transition spd="slow" p14:dur="2000" advTm="9960"/>
    </mc:Choice>
    <mc:Fallback>
      <p:transition spd="slow" advTm="9960"/>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a:xfrm>
            <a:off x="342900" y="293427"/>
            <a:ext cx="6172200" cy="641445"/>
          </a:xfrm>
          <a:prstGeom prst="rect">
            <a:avLst/>
          </a:prstGeom>
        </p:spPr>
        <p:txBody>
          <a:bodyPr>
            <a:normAutofit/>
          </a:bodyPr>
          <a:lstStyle>
            <a:lvl1pPr algn="l" defTabSz="685800" rtl="0" eaLnBrk="1" latinLnBrk="0" hangingPunct="1">
              <a:spcBef>
                <a:spcPct val="0"/>
              </a:spcBef>
              <a:buNone/>
              <a:defRPr sz="3000" kern="1200" spc="-75" baseline="0">
                <a:solidFill>
                  <a:srgbClr val="002D72"/>
                </a:solidFill>
                <a:latin typeface="+mj-lt"/>
                <a:ea typeface="+mj-ea"/>
                <a:cs typeface="+mj-cs"/>
              </a:defRPr>
            </a:lvl1pPr>
          </a:lstStyle>
          <a:p>
            <a:pPr algn="ctr"/>
            <a:r>
              <a:rPr lang="en-US" smtClean="0">
                <a:latin typeface="Times New Roman" panose="02020603050405020304" pitchFamily="18" charset="0"/>
                <a:cs typeface="Times New Roman" panose="02020603050405020304" pitchFamily="18" charset="0"/>
              </a:rPr>
              <a:t>Faculty Practice</a:t>
            </a:r>
            <a:endParaRPr lang="en-US" dirty="0"/>
          </a:p>
        </p:txBody>
      </p:sp>
      <p:pic>
        <p:nvPicPr>
          <p:cNvPr id="7" name="Content Placeholder 6"/>
          <p:cNvPicPr>
            <a:picLocks noGrp="1" noChangeAspect="1"/>
          </p:cNvPicPr>
          <p:nvPr>
            <p:ph sz="half" idx="1"/>
          </p:nvPr>
        </p:nvPicPr>
        <p:blipFill>
          <a:blip r:embed="rId2"/>
          <a:stretch>
            <a:fillRect/>
          </a:stretch>
        </p:blipFill>
        <p:spPr>
          <a:xfrm>
            <a:off x="0" y="934872"/>
            <a:ext cx="3337567" cy="2502185"/>
          </a:xfrm>
          <a:prstGeom prst="rect">
            <a:avLst/>
          </a:prstGeom>
        </p:spPr>
      </p:pic>
      <p:pic>
        <p:nvPicPr>
          <p:cNvPr id="8" name="Content Placeholder 7"/>
          <p:cNvPicPr>
            <a:picLocks noGrp="1" noChangeAspect="1"/>
          </p:cNvPicPr>
          <p:nvPr>
            <p:ph sz="half" idx="2"/>
          </p:nvPr>
        </p:nvPicPr>
        <p:blipFill>
          <a:blip r:embed="rId3"/>
          <a:stretch>
            <a:fillRect/>
          </a:stretch>
        </p:blipFill>
        <p:spPr>
          <a:xfrm>
            <a:off x="3455945" y="2290387"/>
            <a:ext cx="3402055" cy="2554568"/>
          </a:xfrm>
          <a:prstGeom prst="rect">
            <a:avLst/>
          </a:prstGeom>
        </p:spPr>
      </p:pic>
    </p:spTree>
    <p:extLst>
      <p:ext uri="{BB962C8B-B14F-4D97-AF65-F5344CB8AC3E}">
        <p14:creationId xmlns:p14="http://schemas.microsoft.com/office/powerpoint/2010/main" val="1550962652"/>
      </p:ext>
    </p:extLst>
  </p:cSld>
  <p:clrMapOvr>
    <a:masterClrMapping/>
  </p:clrMapOvr>
  <p:transition spd="slow" advTm="10079">
    <p:wip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a:latin typeface="Times New Roman" panose="02020603050405020304" pitchFamily="18" charset="0"/>
                <a:cs typeface="Times New Roman" panose="02020603050405020304" pitchFamily="18" charset="0"/>
              </a:rPr>
              <a:t>School of Dentistry IT Service Center</a:t>
            </a:r>
          </a:p>
        </p:txBody>
      </p:sp>
      <p:sp>
        <p:nvSpPr>
          <p:cNvPr id="6" name="Content Placeholder 5"/>
          <p:cNvSpPr>
            <a:spLocks noGrp="1"/>
          </p:cNvSpPr>
          <p:nvPr>
            <p:ph sz="half" idx="1"/>
          </p:nvPr>
        </p:nvSpPr>
        <p:spPr>
          <a:xfrm>
            <a:off x="434176" y="1255015"/>
            <a:ext cx="5946888" cy="2893904"/>
          </a:xfrm>
        </p:spPr>
        <p:txBody>
          <a:bodyPr>
            <a:normAutofit/>
          </a:bodyPr>
          <a:lstStyle/>
          <a:p>
            <a:pPr marL="0" marR="0" lvl="0" indent="0" algn="just">
              <a:spcBef>
                <a:spcPts val="0"/>
              </a:spcBef>
              <a:spcAft>
                <a:spcPts val="0"/>
              </a:spcAft>
              <a:buNone/>
            </a:pPr>
            <a:r>
              <a:rPr lang="en-US" sz="2400" dirty="0">
                <a:latin typeface="Times New Roman" panose="02020603050405020304" pitchFamily="18" charset="0"/>
                <a:ea typeface="Calibri" panose="020F0502020204030204" pitchFamily="34" charset="0"/>
              </a:rPr>
              <a:t>This project removed a single underutilized restroom to expand the IT Service Center to provide additional work space, customer service window and a lobby area for improved student centered service</a:t>
            </a:r>
            <a:r>
              <a:rPr lang="en-US" sz="2400" dirty="0" smtClean="0">
                <a:latin typeface="Times New Roman" panose="02020603050405020304" pitchFamily="18" charset="0"/>
                <a:ea typeface="Calibri" panose="020F0502020204030204" pitchFamily="34" charset="0"/>
              </a:rPr>
              <a:t>. </a:t>
            </a:r>
            <a:r>
              <a:rPr lang="en-US" sz="2400" dirty="0">
                <a:latin typeface="Times New Roman" panose="02020603050405020304" pitchFamily="18" charset="0"/>
                <a:ea typeface="Calibri" panose="020F0502020204030204" pitchFamily="34" charset="0"/>
              </a:rPr>
              <a:t>Project included new furniture, lighting, electrical upgrades, paint and flooring.</a:t>
            </a:r>
            <a:endParaRPr lang="en-US" sz="24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254913597"/>
      </p:ext>
    </p:extLst>
  </p:cSld>
  <p:clrMapOvr>
    <a:masterClrMapping/>
  </p:clrMapOvr>
  <mc:AlternateContent xmlns:mc="http://schemas.openxmlformats.org/markup-compatibility/2006">
    <mc:Choice xmlns:p14="http://schemas.microsoft.com/office/powerpoint/2010/main" Requires="p14">
      <p:transition spd="slow" p14:dur="2000" advTm="7565"/>
    </mc:Choice>
    <mc:Fallback>
      <p:transition spd="slow" advTm="7565"/>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a:xfrm>
            <a:off x="342900" y="293427"/>
            <a:ext cx="6172200" cy="641445"/>
          </a:xfrm>
          <a:prstGeom prst="rect">
            <a:avLst/>
          </a:prstGeom>
        </p:spPr>
        <p:txBody>
          <a:bodyPr>
            <a:normAutofit/>
          </a:bodyPr>
          <a:lstStyle>
            <a:lvl1pPr algn="l" defTabSz="685800" rtl="0" eaLnBrk="1" latinLnBrk="0" hangingPunct="1">
              <a:spcBef>
                <a:spcPct val="0"/>
              </a:spcBef>
              <a:buNone/>
              <a:defRPr sz="3000" kern="1200" spc="-75" baseline="0">
                <a:solidFill>
                  <a:srgbClr val="002D72"/>
                </a:solidFill>
                <a:latin typeface="+mj-lt"/>
                <a:ea typeface="+mj-ea"/>
                <a:cs typeface="+mj-cs"/>
              </a:defRPr>
            </a:lvl1pPr>
          </a:lstStyle>
          <a:p>
            <a:pPr algn="ctr"/>
            <a:r>
              <a:rPr lang="en-US" dirty="0" smtClean="0">
                <a:latin typeface="Times New Roman" panose="02020603050405020304" pitchFamily="18" charset="0"/>
                <a:cs typeface="Times New Roman" panose="02020603050405020304" pitchFamily="18" charset="0"/>
              </a:rPr>
              <a:t>School of Dentistry IT </a:t>
            </a:r>
            <a:r>
              <a:rPr lang="en-US" dirty="0">
                <a:latin typeface="Times New Roman" panose="02020603050405020304" pitchFamily="18" charset="0"/>
                <a:cs typeface="Times New Roman" panose="02020603050405020304" pitchFamily="18" charset="0"/>
              </a:rPr>
              <a:t>Service Center</a:t>
            </a:r>
            <a:endParaRPr lang="en-US" dirty="0"/>
          </a:p>
        </p:txBody>
      </p:sp>
      <p:pic>
        <p:nvPicPr>
          <p:cNvPr id="9" name="Content Placeholder 8"/>
          <p:cNvPicPr>
            <a:picLocks noGrp="1" noChangeAspect="1"/>
          </p:cNvPicPr>
          <p:nvPr>
            <p:ph sz="half" idx="2"/>
          </p:nvPr>
        </p:nvPicPr>
        <p:blipFill>
          <a:blip r:embed="rId2"/>
          <a:stretch>
            <a:fillRect/>
          </a:stretch>
        </p:blipFill>
        <p:spPr>
          <a:xfrm>
            <a:off x="0" y="1296537"/>
            <a:ext cx="3366566" cy="2527919"/>
          </a:xfrm>
          <a:prstGeom prst="rect">
            <a:avLst/>
          </a:prstGeom>
        </p:spPr>
      </p:pic>
      <p:pic>
        <p:nvPicPr>
          <p:cNvPr id="10" name="Content Placeholder 9"/>
          <p:cNvPicPr>
            <a:picLocks noGrp="1" noChangeAspect="1"/>
          </p:cNvPicPr>
          <p:nvPr>
            <p:ph sz="quarter" idx="4"/>
          </p:nvPr>
        </p:nvPicPr>
        <p:blipFill>
          <a:blip r:embed="rId3"/>
          <a:stretch>
            <a:fillRect/>
          </a:stretch>
        </p:blipFill>
        <p:spPr>
          <a:xfrm>
            <a:off x="3482346" y="2245056"/>
            <a:ext cx="3375654" cy="2534743"/>
          </a:xfrm>
          <a:prstGeom prst="rect">
            <a:avLst/>
          </a:prstGeom>
        </p:spPr>
      </p:pic>
    </p:spTree>
    <p:extLst>
      <p:ext uri="{BB962C8B-B14F-4D97-AF65-F5344CB8AC3E}">
        <p14:creationId xmlns:p14="http://schemas.microsoft.com/office/powerpoint/2010/main" val="3653734714"/>
      </p:ext>
    </p:extLst>
  </p:cSld>
  <p:clrMapOvr>
    <a:masterClrMapping/>
  </p:clrMapOvr>
  <mc:AlternateContent xmlns:mc="http://schemas.openxmlformats.org/markup-compatibility/2006">
    <mc:Choice xmlns:p14="http://schemas.microsoft.com/office/powerpoint/2010/main" Requires="p14">
      <p:transition spd="med" p14:dur="700" advTm="8429">
        <p:fade/>
      </p:transition>
    </mc:Choice>
    <mc:Fallback>
      <p:transition spd="med" advTm="8429">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lgn="ctr"/>
            <a:r>
              <a:rPr lang="en-US" dirty="0">
                <a:latin typeface="Times New Roman" panose="02020603050405020304" pitchFamily="18" charset="0"/>
                <a:cs typeface="Times New Roman" panose="02020603050405020304" pitchFamily="18" charset="0"/>
              </a:rPr>
              <a:t>The Live6  Alliance </a:t>
            </a:r>
            <a:r>
              <a:rPr lang="en-US" dirty="0" err="1" smtClean="0">
                <a:latin typeface="Times New Roman" panose="02020603050405020304" pitchFamily="18" charset="0"/>
                <a:cs typeface="Times New Roman" panose="02020603050405020304" pitchFamily="18" charset="0"/>
              </a:rPr>
              <a:t>HomeBase</a:t>
            </a:r>
            <a:endParaRPr lang="en-US" dirty="0">
              <a:latin typeface="Times New Roman" panose="02020603050405020304" pitchFamily="18" charset="0"/>
              <a:cs typeface="Times New Roman" panose="02020603050405020304" pitchFamily="18" charset="0"/>
            </a:endParaRPr>
          </a:p>
        </p:txBody>
      </p:sp>
      <p:sp>
        <p:nvSpPr>
          <p:cNvPr id="6" name="Content Placeholder 5"/>
          <p:cNvSpPr>
            <a:spLocks noGrp="1"/>
          </p:cNvSpPr>
          <p:nvPr>
            <p:ph sz="half" idx="1"/>
          </p:nvPr>
        </p:nvSpPr>
        <p:spPr>
          <a:xfrm>
            <a:off x="434176" y="1255014"/>
            <a:ext cx="5946888" cy="2547311"/>
          </a:xfrm>
        </p:spPr>
        <p:txBody>
          <a:bodyPr>
            <a:normAutofit/>
          </a:bodyPr>
          <a:lstStyle/>
          <a:p>
            <a:pPr marL="0" indent="0" algn="just">
              <a:buNone/>
            </a:pPr>
            <a:r>
              <a:rPr lang="en-US" dirty="0" smtClean="0">
                <a:latin typeface="Times New Roman" panose="02020603050405020304" pitchFamily="18" charset="0"/>
                <a:cs typeface="Times New Roman" panose="02020603050405020304" pitchFamily="18" charset="0"/>
              </a:rPr>
              <a:t>Facility </a:t>
            </a:r>
            <a:r>
              <a:rPr lang="en-US" dirty="0">
                <a:latin typeface="Times New Roman" panose="02020603050405020304" pitchFamily="18" charset="0"/>
                <a:cs typeface="Times New Roman" panose="02020603050405020304" pitchFamily="18" charset="0"/>
              </a:rPr>
              <a:t>Operations is collaborating </a:t>
            </a:r>
            <a:r>
              <a:rPr lang="en-US" dirty="0" smtClean="0">
                <a:latin typeface="Times New Roman" panose="02020603050405020304" pitchFamily="18" charset="0"/>
                <a:cs typeface="Times New Roman" panose="02020603050405020304" pitchFamily="18" charset="0"/>
              </a:rPr>
              <a:t>with the </a:t>
            </a:r>
            <a:r>
              <a:rPr lang="en-US" dirty="0">
                <a:latin typeface="Times New Roman" panose="02020603050405020304" pitchFamily="18" charset="0"/>
                <a:cs typeface="Times New Roman" panose="02020603050405020304" pitchFamily="18" charset="0"/>
              </a:rPr>
              <a:t>Detroit Collaborative Design Center, </a:t>
            </a:r>
            <a:r>
              <a:rPr lang="en-US" dirty="0" smtClean="0">
                <a:latin typeface="Times New Roman" panose="02020603050405020304" pitchFamily="18" charset="0"/>
                <a:cs typeface="Times New Roman" panose="02020603050405020304" pitchFamily="18" charset="0"/>
              </a:rPr>
              <a:t>Live6 Alliance </a:t>
            </a:r>
            <a:r>
              <a:rPr lang="en-US" dirty="0">
                <a:latin typeface="Times New Roman" panose="02020603050405020304" pitchFamily="18" charset="0"/>
                <a:cs typeface="Times New Roman" panose="02020603050405020304" pitchFamily="18" charset="0"/>
              </a:rPr>
              <a:t>and the City of Detroit to construct a </a:t>
            </a:r>
            <a:r>
              <a:rPr lang="en-US" dirty="0" err="1">
                <a:latin typeface="Times New Roman" panose="02020603050405020304" pitchFamily="18" charset="0"/>
                <a:cs typeface="Times New Roman" panose="02020603050405020304" pitchFamily="18" charset="0"/>
              </a:rPr>
              <a:t>HomeBase</a:t>
            </a:r>
            <a:r>
              <a:rPr lang="en-US" dirty="0">
                <a:latin typeface="Times New Roman" panose="02020603050405020304" pitchFamily="18" charset="0"/>
                <a:cs typeface="Times New Roman" panose="02020603050405020304" pitchFamily="18" charset="0"/>
              </a:rPr>
              <a:t> and Collaborative Work Space for the Fitzgerald Community.  The project is located in an existing building located on </a:t>
            </a:r>
            <a:r>
              <a:rPr lang="en-US" dirty="0" err="1">
                <a:latin typeface="Times New Roman" panose="02020603050405020304" pitchFamily="18" charset="0"/>
                <a:cs typeface="Times New Roman" panose="02020603050405020304" pitchFamily="18" charset="0"/>
              </a:rPr>
              <a:t>McNichols</a:t>
            </a:r>
            <a:r>
              <a:rPr lang="en-US" dirty="0">
                <a:latin typeface="Times New Roman" panose="02020603050405020304" pitchFamily="18" charset="0"/>
                <a:cs typeface="Times New Roman" panose="02020603050405020304" pitchFamily="18" charset="0"/>
              </a:rPr>
              <a:t> Road, five blocks west of </a:t>
            </a:r>
            <a:r>
              <a:rPr lang="en-US" dirty="0" err="1">
                <a:latin typeface="Times New Roman" panose="02020603050405020304" pitchFamily="18" charset="0"/>
                <a:cs typeface="Times New Roman" panose="02020603050405020304" pitchFamily="18" charset="0"/>
              </a:rPr>
              <a:t>Livernois</a:t>
            </a:r>
            <a:r>
              <a:rPr lang="en-US"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48230787"/>
      </p:ext>
    </p:extLst>
  </p:cSld>
  <p:clrMapOvr>
    <a:masterClrMapping/>
  </p:clrMapOvr>
  <mc:AlternateContent xmlns:mc="http://schemas.openxmlformats.org/markup-compatibility/2006">
    <mc:Choice xmlns:p14="http://schemas.microsoft.com/office/powerpoint/2010/main" Requires="p14">
      <p:transition spd="slow" p14:dur="2000" advTm="7918"/>
    </mc:Choice>
    <mc:Fallback>
      <p:transition spd="slow" advTm="7918"/>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txBox="1">
            <a:spLocks/>
          </p:cNvSpPr>
          <p:nvPr/>
        </p:nvSpPr>
        <p:spPr>
          <a:xfrm>
            <a:off x="342900" y="270699"/>
            <a:ext cx="6172200" cy="466281"/>
          </a:xfrm>
          <a:prstGeom prst="rect">
            <a:avLst/>
          </a:prstGeom>
        </p:spPr>
        <p:txBody>
          <a:bodyPr/>
          <a:lstStyle>
            <a:lvl1pPr algn="l" defTabSz="685800" rtl="0" eaLnBrk="1" latinLnBrk="0" hangingPunct="1">
              <a:spcBef>
                <a:spcPct val="0"/>
              </a:spcBef>
              <a:buNone/>
              <a:defRPr sz="3000" kern="1200" spc="-75" baseline="0">
                <a:solidFill>
                  <a:srgbClr val="002D72"/>
                </a:solidFill>
                <a:latin typeface="+mj-lt"/>
                <a:ea typeface="+mj-ea"/>
                <a:cs typeface="+mj-cs"/>
              </a:defRPr>
            </a:lvl1pPr>
          </a:lstStyle>
          <a:p>
            <a:pPr algn="ctr"/>
            <a:r>
              <a:rPr lang="en-US" sz="2400" dirty="0">
                <a:latin typeface="Times New Roman" panose="02020603050405020304" pitchFamily="18" charset="0"/>
                <a:cs typeface="Times New Roman" panose="02020603050405020304" pitchFamily="18" charset="0"/>
              </a:rPr>
              <a:t>Live6  Alliance </a:t>
            </a:r>
            <a:r>
              <a:rPr lang="en-US" sz="2400" dirty="0" err="1">
                <a:latin typeface="Times New Roman" panose="02020603050405020304" pitchFamily="18" charset="0"/>
                <a:cs typeface="Times New Roman" panose="02020603050405020304" pitchFamily="18" charset="0"/>
              </a:rPr>
              <a:t>HomeBase</a:t>
            </a:r>
            <a:endParaRPr lang="en-US" sz="2400" dirty="0">
              <a:latin typeface="Times New Roman" panose="02020603050405020304" pitchFamily="18" charset="0"/>
              <a:cs typeface="Times New Roman" panose="02020603050405020304" pitchFamily="18" charset="0"/>
            </a:endParaRPr>
          </a:p>
        </p:txBody>
      </p:sp>
      <p:pic>
        <p:nvPicPr>
          <p:cNvPr id="7" name="Content Placeholder 6"/>
          <p:cNvPicPr>
            <a:picLocks noGrp="1" noChangeAspect="1"/>
          </p:cNvPicPr>
          <p:nvPr>
            <p:ph sz="half" idx="1"/>
          </p:nvPr>
        </p:nvPicPr>
        <p:blipFill>
          <a:blip r:embed="rId2"/>
          <a:stretch>
            <a:fillRect/>
          </a:stretch>
        </p:blipFill>
        <p:spPr>
          <a:xfrm>
            <a:off x="69944" y="804127"/>
            <a:ext cx="3395197" cy="2546397"/>
          </a:xfrm>
          <a:prstGeom prst="rect">
            <a:avLst/>
          </a:prstGeom>
        </p:spPr>
      </p:pic>
      <p:pic>
        <p:nvPicPr>
          <p:cNvPr id="10" name="Content Placeholder 9"/>
          <p:cNvPicPr>
            <a:picLocks noGrp="1" noChangeAspect="1"/>
          </p:cNvPicPr>
          <p:nvPr>
            <p:ph sz="half" idx="2"/>
          </p:nvPr>
        </p:nvPicPr>
        <p:blipFill>
          <a:blip r:embed="rId3"/>
          <a:stretch>
            <a:fillRect/>
          </a:stretch>
        </p:blipFill>
        <p:spPr>
          <a:xfrm>
            <a:off x="3555241" y="2371045"/>
            <a:ext cx="3240113" cy="2432967"/>
          </a:xfrm>
          <a:prstGeom prst="rect">
            <a:avLst/>
          </a:prstGeom>
        </p:spPr>
      </p:pic>
    </p:spTree>
    <p:extLst>
      <p:ext uri="{BB962C8B-B14F-4D97-AF65-F5344CB8AC3E}">
        <p14:creationId xmlns:p14="http://schemas.microsoft.com/office/powerpoint/2010/main" val="2370029582"/>
      </p:ext>
    </p:extLst>
  </p:cSld>
  <p:clrMapOvr>
    <a:masterClrMapping/>
  </p:clrMapOvr>
  <mc:AlternateContent xmlns:mc="http://schemas.openxmlformats.org/markup-compatibility/2006">
    <mc:Choice xmlns:p14="http://schemas.microsoft.com/office/powerpoint/2010/main" Requires="p14">
      <p:transition spd="slow" p14:dur="2000" advTm="6903"/>
    </mc:Choice>
    <mc:Fallback>
      <p:transition spd="slow" advTm="6903"/>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42900" y="249922"/>
            <a:ext cx="6172200" cy="568941"/>
          </a:xfrm>
        </p:spPr>
        <p:txBody>
          <a:bodyPr anchor="t">
            <a:normAutofit/>
          </a:bodyPr>
          <a:lstStyle/>
          <a:p>
            <a:pPr algn="ctr"/>
            <a:r>
              <a:rPr lang="en-US" dirty="0">
                <a:latin typeface="Times New Roman" panose="02020603050405020304" pitchFamily="18" charset="0"/>
                <a:cs typeface="Times New Roman" panose="02020603050405020304" pitchFamily="18" charset="0"/>
              </a:rPr>
              <a:t>College of Engineering &amp; Science </a:t>
            </a:r>
          </a:p>
        </p:txBody>
      </p:sp>
      <p:sp>
        <p:nvSpPr>
          <p:cNvPr id="5" name="Content Placeholder 4"/>
          <p:cNvSpPr>
            <a:spLocks noGrp="1"/>
          </p:cNvSpPr>
          <p:nvPr>
            <p:ph idx="1"/>
          </p:nvPr>
        </p:nvSpPr>
        <p:spPr>
          <a:xfrm>
            <a:off x="156949" y="907576"/>
            <a:ext cx="6516805" cy="3794078"/>
          </a:xfrm>
        </p:spPr>
        <p:txBody>
          <a:bodyPr>
            <a:normAutofit fontScale="92500" lnSpcReduction="20000"/>
          </a:bodyPr>
          <a:lstStyle/>
          <a:p>
            <a:pPr algn="just"/>
            <a:r>
              <a:rPr lang="en-US" dirty="0">
                <a:latin typeface="Times New Roman" panose="02020603050405020304" pitchFamily="18" charset="0"/>
                <a:cs typeface="Times New Roman" panose="02020603050405020304" pitchFamily="18" charset="0"/>
              </a:rPr>
              <a:t>In partnership with Automation Alley and sponsored by Ford Motor Company, E&amp;S is spearheading a two-year research project on Industry 4.0 and advanced manufacturing technologies. The 2018 Technology In Industry Report (</a:t>
            </a:r>
            <a:r>
              <a:rPr lang="en-US" dirty="0">
                <a:latin typeface="Times New Roman" panose="02020603050405020304" pitchFamily="18" charset="0"/>
                <a:cs typeface="Times New Roman" panose="02020603050405020304" pitchFamily="18" charset="0"/>
                <a:hlinkClick r:id="rId3"/>
              </a:rPr>
              <a:t>https://</a:t>
            </a:r>
            <a:r>
              <a:rPr lang="en-US" dirty="0" smtClean="0">
                <a:latin typeface="Times New Roman" panose="02020603050405020304" pitchFamily="18" charset="0"/>
                <a:cs typeface="Times New Roman" panose="02020603050405020304" pitchFamily="18" charset="0"/>
                <a:hlinkClick r:id="rId3"/>
              </a:rPr>
              <a:t>automationalley.com/techreport</a:t>
            </a: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with Detroit Mercy as a primary organizer/sponsor was released at an event at the Detroit Institution of Arts on April 30, 2018. The project continues into the next year with additional academic partners and industry partners.</a:t>
            </a:r>
          </a:p>
          <a:p>
            <a:pPr algn="just"/>
            <a:endParaRPr lang="en-US" dirty="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Detroit Mercy's College of Engineering and Science and the Louis Stokes Midwest Center of Excellence (LSMCE) recently signed a collaborative agreement to increase the number of under-represented minority students in the fields of science, technology, engineering and math (STEM). Together, along with other universities, the institutions will collaborate to increase student success and retention of under-represented groups in STEM to help address the nation’s critical need for scientists and engineers</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79382517"/>
      </p:ext>
    </p:extLst>
  </p:cSld>
  <p:clrMapOvr>
    <a:masterClrMapping/>
  </p:clrMapOvr>
  <mc:AlternateContent xmlns:mc="http://schemas.openxmlformats.org/markup-compatibility/2006" xmlns:p14="http://schemas.microsoft.com/office/powerpoint/2010/main">
    <mc:Choice Requires="p14">
      <p:transition spd="slow" p14:dur="2000" advTm="14429"/>
    </mc:Choice>
    <mc:Fallback xmlns="">
      <p:transition spd="slow" advTm="14429"/>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txBox="1">
            <a:spLocks/>
          </p:cNvSpPr>
          <p:nvPr/>
        </p:nvSpPr>
        <p:spPr>
          <a:xfrm>
            <a:off x="342900" y="270699"/>
            <a:ext cx="6172200" cy="466281"/>
          </a:xfrm>
          <a:prstGeom prst="rect">
            <a:avLst/>
          </a:prstGeom>
        </p:spPr>
        <p:txBody>
          <a:bodyPr/>
          <a:lstStyle>
            <a:lvl1pPr algn="l" defTabSz="685800" rtl="0" eaLnBrk="1" latinLnBrk="0" hangingPunct="1">
              <a:spcBef>
                <a:spcPct val="0"/>
              </a:spcBef>
              <a:buNone/>
              <a:defRPr sz="3000" kern="1200" spc="-75" baseline="0">
                <a:solidFill>
                  <a:srgbClr val="002D72"/>
                </a:solidFill>
                <a:latin typeface="+mj-lt"/>
                <a:ea typeface="+mj-ea"/>
                <a:cs typeface="+mj-cs"/>
              </a:defRPr>
            </a:lvl1pPr>
          </a:lstStyle>
          <a:p>
            <a:pPr algn="ctr"/>
            <a:r>
              <a:rPr lang="en-US" sz="2400" dirty="0">
                <a:latin typeface="Times New Roman" panose="02020603050405020304" pitchFamily="18" charset="0"/>
                <a:cs typeface="Times New Roman" panose="02020603050405020304" pitchFamily="18" charset="0"/>
              </a:rPr>
              <a:t>Live6  Alliance </a:t>
            </a:r>
            <a:r>
              <a:rPr lang="en-US" sz="2400" dirty="0" err="1">
                <a:latin typeface="Times New Roman" panose="02020603050405020304" pitchFamily="18" charset="0"/>
                <a:cs typeface="Times New Roman" panose="02020603050405020304" pitchFamily="18" charset="0"/>
              </a:rPr>
              <a:t>HomeBase</a:t>
            </a:r>
            <a:endParaRPr lang="en-US" sz="2400" dirty="0">
              <a:latin typeface="Times New Roman" panose="02020603050405020304" pitchFamily="18" charset="0"/>
              <a:cs typeface="Times New Roman" panose="02020603050405020304" pitchFamily="18" charset="0"/>
            </a:endParaRPr>
          </a:p>
        </p:txBody>
      </p:sp>
      <p:pic>
        <p:nvPicPr>
          <p:cNvPr id="6" name="Content Placeholder 5"/>
          <p:cNvPicPr>
            <a:picLocks noGrp="1" noChangeAspect="1"/>
          </p:cNvPicPr>
          <p:nvPr>
            <p:ph sz="half" idx="1"/>
          </p:nvPr>
        </p:nvPicPr>
        <p:blipFill>
          <a:blip r:embed="rId2"/>
          <a:stretch>
            <a:fillRect/>
          </a:stretch>
        </p:blipFill>
        <p:spPr>
          <a:xfrm>
            <a:off x="35824" y="761637"/>
            <a:ext cx="3527306" cy="1981561"/>
          </a:xfrm>
          <a:prstGeom prst="rect">
            <a:avLst/>
          </a:prstGeom>
        </p:spPr>
      </p:pic>
      <p:pic>
        <p:nvPicPr>
          <p:cNvPr id="10" name="Content Placeholder 9"/>
          <p:cNvPicPr>
            <a:picLocks noGrp="1" noChangeAspect="1"/>
          </p:cNvPicPr>
          <p:nvPr>
            <p:ph sz="half" idx="2"/>
          </p:nvPr>
        </p:nvPicPr>
        <p:blipFill>
          <a:blip r:embed="rId3"/>
          <a:stretch>
            <a:fillRect/>
          </a:stretch>
        </p:blipFill>
        <p:spPr>
          <a:xfrm>
            <a:off x="3154334" y="2767855"/>
            <a:ext cx="3667844" cy="2063773"/>
          </a:xfrm>
          <a:prstGeom prst="rect">
            <a:avLst/>
          </a:prstGeom>
        </p:spPr>
      </p:pic>
    </p:spTree>
    <p:extLst>
      <p:ext uri="{BB962C8B-B14F-4D97-AF65-F5344CB8AC3E}">
        <p14:creationId xmlns:p14="http://schemas.microsoft.com/office/powerpoint/2010/main" val="3931528701"/>
      </p:ext>
    </p:extLst>
  </p:cSld>
  <p:clrMapOvr>
    <a:masterClrMapping/>
  </p:clrMapOvr>
  <p:transition spd="slow" advTm="8233">
    <p:push dir="u"/>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txBox="1">
            <a:spLocks/>
          </p:cNvSpPr>
          <p:nvPr/>
        </p:nvSpPr>
        <p:spPr>
          <a:xfrm>
            <a:off x="342900" y="270699"/>
            <a:ext cx="6172200" cy="466281"/>
          </a:xfrm>
          <a:prstGeom prst="rect">
            <a:avLst/>
          </a:prstGeom>
        </p:spPr>
        <p:txBody>
          <a:bodyPr/>
          <a:lstStyle>
            <a:lvl1pPr algn="l" defTabSz="685800" rtl="0" eaLnBrk="1" latinLnBrk="0" hangingPunct="1">
              <a:spcBef>
                <a:spcPct val="0"/>
              </a:spcBef>
              <a:buNone/>
              <a:defRPr sz="3000" kern="1200" spc="-75" baseline="0">
                <a:solidFill>
                  <a:srgbClr val="002D72"/>
                </a:solidFill>
                <a:latin typeface="+mj-lt"/>
                <a:ea typeface="+mj-ea"/>
                <a:cs typeface="+mj-cs"/>
              </a:defRPr>
            </a:lvl1pPr>
          </a:lstStyle>
          <a:p>
            <a:pPr algn="ctr"/>
            <a:r>
              <a:rPr lang="en-US" sz="2400" dirty="0">
                <a:latin typeface="Times New Roman" panose="02020603050405020304" pitchFamily="18" charset="0"/>
                <a:cs typeface="Times New Roman" panose="02020603050405020304" pitchFamily="18" charset="0"/>
              </a:rPr>
              <a:t>Live6  Alliance </a:t>
            </a:r>
            <a:r>
              <a:rPr lang="en-US" sz="2400" dirty="0" err="1">
                <a:latin typeface="Times New Roman" panose="02020603050405020304" pitchFamily="18" charset="0"/>
                <a:cs typeface="Times New Roman" panose="02020603050405020304" pitchFamily="18" charset="0"/>
              </a:rPr>
              <a:t>HomeBase</a:t>
            </a:r>
            <a:endParaRPr lang="en-US" sz="2400" dirty="0">
              <a:latin typeface="Times New Roman" panose="02020603050405020304" pitchFamily="18" charset="0"/>
              <a:cs typeface="Times New Roman" panose="02020603050405020304" pitchFamily="18" charset="0"/>
            </a:endParaRPr>
          </a:p>
        </p:txBody>
      </p:sp>
      <p:pic>
        <p:nvPicPr>
          <p:cNvPr id="6" name="Picture 5"/>
          <p:cNvPicPr>
            <a:picLocks noGrp="1" noChangeAspect="1"/>
          </p:cNvPicPr>
          <p:nvPr isPhoto="1"/>
        </p:nvPicPr>
        <p:blipFill>
          <a:blip r:embed="rId2" cstate="email">
            <a:extLst>
              <a:ext uri="{28A0092B-C50C-407E-A947-70E740481C1C}">
                <a14:useLocalDpi xmlns:a14="http://schemas.microsoft.com/office/drawing/2010/main" val="0"/>
              </a:ext>
            </a:extLst>
          </a:blip>
          <a:stretch>
            <a:fillRect/>
          </a:stretch>
        </p:blipFill>
        <p:spPr>
          <a:xfrm>
            <a:off x="0" y="903475"/>
            <a:ext cx="6858000" cy="3759639"/>
          </a:xfrm>
          <a:prstGeom prst="rect">
            <a:avLst/>
          </a:prstGeom>
          <a:noFill/>
          <a:ln>
            <a:noFill/>
          </a:ln>
        </p:spPr>
      </p:pic>
    </p:spTree>
    <p:extLst>
      <p:ext uri="{BB962C8B-B14F-4D97-AF65-F5344CB8AC3E}">
        <p14:creationId xmlns:p14="http://schemas.microsoft.com/office/powerpoint/2010/main" val="1666852170"/>
      </p:ext>
    </p:extLst>
  </p:cSld>
  <p:clrMapOvr>
    <a:masterClrMapping/>
  </p:clrMapOvr>
  <mc:AlternateContent xmlns:mc="http://schemas.openxmlformats.org/markup-compatibility/2006">
    <mc:Choice xmlns:p14="http://schemas.microsoft.com/office/powerpoint/2010/main" Requires="p14">
      <p:transition spd="slow" p14:dur="3400" advTm="8396">
        <p14:reveal/>
      </p:transition>
    </mc:Choice>
    <mc:Fallback>
      <p:transition spd="slow" advTm="8396">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97353" y="723623"/>
            <a:ext cx="6466583" cy="4197030"/>
          </a:xfrm>
          <a:prstGeom prst="rect">
            <a:avLst/>
          </a:prstGeom>
        </p:spPr>
        <p:txBody>
          <a:bodyPr>
            <a:normAutofit/>
          </a:bodyPr>
          <a:lstStyle>
            <a:lvl1pPr marL="137160" indent="-137160" algn="l" defTabSz="685800" rtl="0" eaLnBrk="1" latinLnBrk="0" hangingPunct="1">
              <a:spcBef>
                <a:spcPct val="20000"/>
              </a:spcBef>
              <a:buClr>
                <a:schemeClr val="accent1"/>
              </a:buClr>
              <a:buSzPct val="85000"/>
              <a:buFont typeface="Arial" pitchFamily="34" charset="0"/>
              <a:buChar char="•"/>
              <a:defRPr sz="1800" kern="1200">
                <a:solidFill>
                  <a:schemeClr val="tx1"/>
                </a:solidFill>
                <a:latin typeface="+mn-lt"/>
                <a:ea typeface="+mn-ea"/>
                <a:cs typeface="+mn-cs"/>
              </a:defRPr>
            </a:lvl1pPr>
            <a:lvl2pPr marL="342900" indent="-137160" algn="l" defTabSz="685800" rtl="0" eaLnBrk="1" latinLnBrk="0" hangingPunct="1">
              <a:spcBef>
                <a:spcPct val="20000"/>
              </a:spcBef>
              <a:buClr>
                <a:schemeClr val="accent1"/>
              </a:buClr>
              <a:buSzPct val="85000"/>
              <a:buFont typeface="Arial" pitchFamily="34" charset="0"/>
              <a:buChar char="•"/>
              <a:defRPr sz="1500" kern="1200">
                <a:solidFill>
                  <a:schemeClr val="tx1"/>
                </a:solidFill>
                <a:latin typeface="+mn-lt"/>
                <a:ea typeface="+mn-ea"/>
                <a:cs typeface="+mn-cs"/>
              </a:defRPr>
            </a:lvl2pPr>
            <a:lvl3pPr marL="548640" indent="-137160" algn="l" defTabSz="685800" rtl="0" eaLnBrk="1" latinLnBrk="0" hangingPunct="1">
              <a:spcBef>
                <a:spcPct val="20000"/>
              </a:spcBef>
              <a:buClr>
                <a:schemeClr val="accent1"/>
              </a:buClr>
              <a:buSzPct val="90000"/>
              <a:buFont typeface="Arial" pitchFamily="34" charset="0"/>
              <a:buChar char="•"/>
              <a:defRPr sz="1350" kern="1200">
                <a:solidFill>
                  <a:schemeClr val="tx1"/>
                </a:solidFill>
                <a:latin typeface="+mn-lt"/>
                <a:ea typeface="+mn-ea"/>
                <a:cs typeface="+mn-cs"/>
              </a:defRPr>
            </a:lvl3pPr>
            <a:lvl4pPr marL="754380" indent="-137160" algn="l" defTabSz="685800" rtl="0" eaLnBrk="1" latinLnBrk="0" hangingPunct="1">
              <a:spcBef>
                <a:spcPct val="20000"/>
              </a:spcBef>
              <a:buClr>
                <a:schemeClr val="accent1"/>
              </a:buClr>
              <a:buFont typeface="Arial" pitchFamily="34" charset="0"/>
              <a:buChar char="•"/>
              <a:defRPr sz="1200" kern="1200">
                <a:solidFill>
                  <a:schemeClr val="tx1"/>
                </a:solidFill>
                <a:latin typeface="+mn-lt"/>
                <a:ea typeface="+mn-ea"/>
                <a:cs typeface="+mn-cs"/>
              </a:defRPr>
            </a:lvl4pPr>
            <a:lvl5pPr marL="891540" indent="-102870" algn="l" defTabSz="685800" rtl="0" eaLnBrk="1" latinLnBrk="0" hangingPunct="1">
              <a:spcBef>
                <a:spcPct val="20000"/>
              </a:spcBef>
              <a:buClr>
                <a:schemeClr val="accent1"/>
              </a:buClr>
              <a:buSzPct val="100000"/>
              <a:buFont typeface="Arial" pitchFamily="34" charset="0"/>
              <a:buChar char="•"/>
              <a:defRPr sz="1050" kern="1200" baseline="0">
                <a:solidFill>
                  <a:schemeClr val="tx1"/>
                </a:solidFill>
                <a:latin typeface="+mn-lt"/>
                <a:ea typeface="+mn-ea"/>
                <a:cs typeface="+mn-cs"/>
              </a:defRPr>
            </a:lvl5pPr>
            <a:lvl6pPr marL="102870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6pPr>
            <a:lvl7pPr marL="116586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7pPr>
            <a:lvl8pPr marL="130302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8pPr>
            <a:lvl9pPr marL="144018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9pPr>
          </a:lstStyle>
          <a:p>
            <a:pPr algn="just"/>
            <a:endParaRPr lang="en-US" dirty="0">
              <a:latin typeface="Times New Roman" panose="02020603050405020304" pitchFamily="18" charset="0"/>
              <a:cs typeface="Times New Roman" panose="02020603050405020304" pitchFamily="18" charset="0"/>
            </a:endParaRPr>
          </a:p>
        </p:txBody>
      </p:sp>
      <p:sp>
        <p:nvSpPr>
          <p:cNvPr id="2" name="Title 1"/>
          <p:cNvSpPr>
            <a:spLocks noGrp="1"/>
          </p:cNvSpPr>
          <p:nvPr>
            <p:ph type="title"/>
          </p:nvPr>
        </p:nvSpPr>
        <p:spPr>
          <a:xfrm>
            <a:off x="342900" y="256746"/>
            <a:ext cx="6172200" cy="742950"/>
          </a:xfrm>
        </p:spPr>
        <p:txBody>
          <a:bodyPr>
            <a:noAutofit/>
          </a:bodyPr>
          <a:lstStyle/>
          <a:p>
            <a:pPr algn="ctr"/>
            <a:r>
              <a:rPr lang="en-US" sz="2800" dirty="0">
                <a:latin typeface="Times New Roman" panose="02020603050405020304" pitchFamily="18" charset="0"/>
                <a:cs typeface="Times New Roman" panose="02020603050405020304" pitchFamily="18" charset="0"/>
              </a:rPr>
              <a:t>College of Health Professions</a:t>
            </a:r>
            <a:r>
              <a:rPr lang="en-US" sz="2800" dirty="0" smtClean="0">
                <a:latin typeface="Times New Roman" panose="02020603050405020304" pitchFamily="18" charset="0"/>
                <a:cs typeface="Times New Roman" panose="02020603050405020304" pitchFamily="18" charset="0"/>
              </a:rPr>
              <a:t>/</a:t>
            </a:r>
            <a:br>
              <a:rPr lang="en-US" sz="2800" dirty="0" smtClean="0">
                <a:latin typeface="Times New Roman" panose="02020603050405020304" pitchFamily="18" charset="0"/>
                <a:cs typeface="Times New Roman" panose="02020603050405020304" pitchFamily="18" charset="0"/>
              </a:rPr>
            </a:br>
            <a:r>
              <a:rPr lang="en-US" sz="2800" dirty="0" err="1" smtClean="0">
                <a:latin typeface="Times New Roman" panose="02020603050405020304" pitchFamily="18" charset="0"/>
                <a:cs typeface="Times New Roman" panose="02020603050405020304" pitchFamily="18" charset="0"/>
              </a:rPr>
              <a:t>McAuley</a:t>
            </a:r>
            <a:r>
              <a:rPr lang="en-US" sz="2800" dirty="0" smtClean="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School of </a:t>
            </a:r>
            <a:r>
              <a:rPr lang="en-US" sz="2800" dirty="0" smtClean="0">
                <a:latin typeface="Times New Roman" panose="02020603050405020304" pitchFamily="18" charset="0"/>
                <a:cs typeface="Times New Roman" panose="02020603050405020304" pitchFamily="18" charset="0"/>
              </a:rPr>
              <a:t>Nursing</a:t>
            </a:r>
            <a:endParaRPr lang="en-US" sz="2800" dirty="0">
              <a:latin typeface="Times New Roman" panose="02020603050405020304" pitchFamily="18" charset="0"/>
              <a:cs typeface="Times New Roman" panose="02020603050405020304" pitchFamily="18" charset="0"/>
            </a:endParaRPr>
          </a:p>
        </p:txBody>
      </p:sp>
      <p:sp>
        <p:nvSpPr>
          <p:cNvPr id="7" name="Content Placeholder 6"/>
          <p:cNvSpPr>
            <a:spLocks noGrp="1"/>
          </p:cNvSpPr>
          <p:nvPr>
            <p:ph idx="1"/>
          </p:nvPr>
        </p:nvSpPr>
        <p:spPr>
          <a:xfrm>
            <a:off x="0" y="1105469"/>
            <a:ext cx="6858000" cy="3712191"/>
          </a:xfrm>
        </p:spPr>
        <p:txBody>
          <a:bodyPr>
            <a:normAutofit fontScale="77500" lnSpcReduction="20000"/>
          </a:bodyPr>
          <a:lstStyle/>
          <a:p>
            <a:pPr algn="just"/>
            <a:r>
              <a:rPr lang="en-US" dirty="0" smtClean="0">
                <a:latin typeface="Times New Roman" panose="02020603050405020304" pitchFamily="18" charset="0"/>
                <a:cs typeface="Times New Roman" panose="02020603050405020304" pitchFamily="18" charset="0"/>
              </a:rPr>
              <a:t>A </a:t>
            </a:r>
            <a:r>
              <a:rPr lang="en-US" dirty="0">
                <a:latin typeface="Times New Roman" panose="02020603050405020304" pitchFamily="18" charset="0"/>
                <a:cs typeface="Times New Roman" panose="02020603050405020304" pitchFamily="18" charset="0"/>
              </a:rPr>
              <a:t>minor in Health Information Management was approved by both the </a:t>
            </a:r>
            <a:r>
              <a:rPr lang="en-US" dirty="0" err="1">
                <a:latin typeface="Times New Roman" panose="02020603050405020304" pitchFamily="18" charset="0"/>
                <a:cs typeface="Times New Roman" panose="02020603050405020304" pitchFamily="18" charset="0"/>
              </a:rPr>
              <a:t>McNichols</a:t>
            </a:r>
            <a:r>
              <a:rPr lang="en-US" dirty="0">
                <a:latin typeface="Times New Roman" panose="02020603050405020304" pitchFamily="18" charset="0"/>
                <a:cs typeface="Times New Roman" panose="02020603050405020304" pitchFamily="18" charset="0"/>
              </a:rPr>
              <a:t> Faculty Assembly and the Academic Leadership Team.  The minor will consist of health information management classes in medical coding, healthcare quality and statistics, and clinical </a:t>
            </a:r>
            <a:r>
              <a:rPr lang="en-US" dirty="0" smtClean="0">
                <a:latin typeface="Times New Roman" panose="02020603050405020304" pitchFamily="18" charset="0"/>
                <a:cs typeface="Times New Roman" panose="02020603050405020304" pitchFamily="18" charset="0"/>
              </a:rPr>
              <a:t>documentation.</a:t>
            </a:r>
            <a:endParaRPr lang="en-US" dirty="0">
              <a:latin typeface="Times New Roman" panose="02020603050405020304" pitchFamily="18" charset="0"/>
              <a:cs typeface="Times New Roman" panose="02020603050405020304" pitchFamily="18" charset="0"/>
            </a:endParaRPr>
          </a:p>
          <a:p>
            <a:pPr algn="just"/>
            <a:endParaRPr lang="en-US" dirty="0" smtClean="0">
              <a:latin typeface="Times New Roman" panose="02020603050405020304" pitchFamily="18" charset="0"/>
              <a:cs typeface="Times New Roman" panose="02020603050405020304" pitchFamily="18" charset="0"/>
            </a:endParaRPr>
          </a:p>
          <a:p>
            <a:pPr algn="just"/>
            <a:r>
              <a:rPr lang="en-US" dirty="0" smtClean="0">
                <a:latin typeface="Times New Roman" panose="02020603050405020304" pitchFamily="18" charset="0"/>
                <a:cs typeface="Times New Roman" panose="02020603050405020304" pitchFamily="18" charset="0"/>
              </a:rPr>
              <a:t>All </a:t>
            </a:r>
            <a:r>
              <a:rPr lang="en-US" dirty="0">
                <a:latin typeface="Times New Roman" panose="02020603050405020304" pitchFamily="18" charset="0"/>
                <a:cs typeface="Times New Roman" panose="02020603050405020304" pitchFamily="18" charset="0"/>
              </a:rPr>
              <a:t>PA students from the Class of 2017 have taken their certification exam (PANCE) and passed.  We have 100% pass rate this </a:t>
            </a:r>
            <a:r>
              <a:rPr lang="en-US" dirty="0" smtClean="0">
                <a:latin typeface="Times New Roman" panose="02020603050405020304" pitchFamily="18" charset="0"/>
                <a:cs typeface="Times New Roman" panose="02020603050405020304" pitchFamily="18" charset="0"/>
              </a:rPr>
              <a:t>year.</a:t>
            </a:r>
            <a:endParaRPr lang="en-US" dirty="0">
              <a:latin typeface="Times New Roman" panose="02020603050405020304" pitchFamily="18" charset="0"/>
              <a:cs typeface="Times New Roman" panose="02020603050405020304" pitchFamily="18" charset="0"/>
            </a:endParaRPr>
          </a:p>
          <a:p>
            <a:pPr algn="just"/>
            <a:endParaRPr lang="en-US" dirty="0" smtClean="0">
              <a:latin typeface="Times New Roman" panose="02020603050405020304" pitchFamily="18" charset="0"/>
              <a:cs typeface="Times New Roman" panose="02020603050405020304" pitchFamily="18" charset="0"/>
            </a:endParaRPr>
          </a:p>
          <a:p>
            <a:pPr algn="just"/>
            <a:r>
              <a:rPr lang="en-US" dirty="0" smtClean="0">
                <a:latin typeface="Times New Roman" panose="02020603050405020304" pitchFamily="18" charset="0"/>
                <a:cs typeface="Times New Roman" panose="02020603050405020304" pitchFamily="18" charset="0"/>
              </a:rPr>
              <a:t>The </a:t>
            </a:r>
            <a:r>
              <a:rPr lang="en-US" dirty="0">
                <a:latin typeface="Times New Roman" panose="02020603050405020304" pitchFamily="18" charset="0"/>
                <a:cs typeface="Times New Roman" panose="02020603050405020304" pitchFamily="18" charset="0"/>
              </a:rPr>
              <a:t>NA team is proud to report that the doctorate level nurse anesthesia transition is moving forward nicely. The plan to enter the last Master’s level cohort and the first doctoral level cohort in September 2019.</a:t>
            </a:r>
          </a:p>
          <a:p>
            <a:pPr algn="just"/>
            <a:endParaRPr lang="en-US" dirty="0" smtClean="0">
              <a:latin typeface="Times New Roman" panose="02020603050405020304" pitchFamily="18" charset="0"/>
              <a:cs typeface="Times New Roman" panose="02020603050405020304" pitchFamily="18" charset="0"/>
            </a:endParaRPr>
          </a:p>
          <a:p>
            <a:pPr algn="just"/>
            <a:r>
              <a:rPr lang="en-US" dirty="0" smtClean="0">
                <a:latin typeface="Times New Roman" panose="02020603050405020304" pitchFamily="18" charset="0"/>
                <a:cs typeface="Times New Roman" panose="02020603050405020304" pitchFamily="18" charset="0"/>
              </a:rPr>
              <a:t>Two </a:t>
            </a:r>
            <a:r>
              <a:rPr lang="en-US" dirty="0">
                <a:latin typeface="Times New Roman" panose="02020603050405020304" pitchFamily="18" charset="0"/>
                <a:cs typeface="Times New Roman" panose="02020603050405020304" pitchFamily="18" charset="0"/>
              </a:rPr>
              <a:t>MSON faculty members traveled to </a:t>
            </a:r>
            <a:r>
              <a:rPr lang="en-US" dirty="0" err="1">
                <a:latin typeface="Times New Roman" panose="02020603050405020304" pitchFamily="18" charset="0"/>
                <a:cs typeface="Times New Roman" panose="02020603050405020304" pitchFamily="18" charset="0"/>
              </a:rPr>
              <a:t>Volterra</a:t>
            </a:r>
            <a:r>
              <a:rPr lang="en-US" dirty="0">
                <a:latin typeface="Times New Roman" panose="02020603050405020304" pitchFamily="18" charset="0"/>
                <a:cs typeface="Times New Roman" panose="02020603050405020304" pitchFamily="18" charset="0"/>
              </a:rPr>
              <a:t>, Italy to initiate study abroad for undergraduate nursing students. </a:t>
            </a:r>
          </a:p>
          <a:p>
            <a:pPr algn="just"/>
            <a:endParaRPr lang="en-US" dirty="0" smtClean="0">
              <a:latin typeface="Times New Roman" panose="02020603050405020304" pitchFamily="18" charset="0"/>
              <a:cs typeface="Times New Roman" panose="02020603050405020304" pitchFamily="18" charset="0"/>
            </a:endParaRPr>
          </a:p>
          <a:p>
            <a:pPr algn="just"/>
            <a:r>
              <a:rPr lang="en-US" dirty="0" smtClean="0">
                <a:latin typeface="Times New Roman" panose="02020603050405020304" pitchFamily="18" charset="0"/>
                <a:cs typeface="Times New Roman" panose="02020603050405020304" pitchFamily="18" charset="0"/>
              </a:rPr>
              <a:t>Family </a:t>
            </a:r>
            <a:r>
              <a:rPr lang="en-US" dirty="0">
                <a:latin typeface="Times New Roman" panose="02020603050405020304" pitchFamily="18" charset="0"/>
                <a:cs typeface="Times New Roman" panose="02020603050405020304" pitchFamily="18" charset="0"/>
              </a:rPr>
              <a:t>nurse practitioner students continue to have 100% pass rate on the national certification exam and the graduate nursing programs </a:t>
            </a:r>
            <a:r>
              <a:rPr lang="en-US" dirty="0" smtClean="0">
                <a:latin typeface="Times New Roman" panose="02020603050405020304" pitchFamily="18" charset="0"/>
                <a:cs typeface="Times New Roman" panose="02020603050405020304" pitchFamily="18" charset="0"/>
              </a:rPr>
              <a:t>were </a:t>
            </a:r>
            <a:r>
              <a:rPr lang="en-US" dirty="0">
                <a:latin typeface="Times New Roman" panose="02020603050405020304" pitchFamily="18" charset="0"/>
                <a:cs typeface="Times New Roman" panose="02020603050405020304" pitchFamily="18" charset="0"/>
              </a:rPr>
              <a:t>highly ranked in the US News </a:t>
            </a:r>
            <a:r>
              <a:rPr lang="en-US" dirty="0" smtClean="0">
                <a:latin typeface="Times New Roman" panose="02020603050405020304" pitchFamily="18" charset="0"/>
                <a:cs typeface="Times New Roman" panose="02020603050405020304" pitchFamily="18" charset="0"/>
              </a:rPr>
              <a:t>&amp; </a:t>
            </a:r>
            <a:r>
              <a:rPr lang="en-US" dirty="0">
                <a:latin typeface="Times New Roman" panose="02020603050405020304" pitchFamily="18" charset="0"/>
                <a:cs typeface="Times New Roman" panose="02020603050405020304" pitchFamily="18" charset="0"/>
              </a:rPr>
              <a:t>World Report</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1557813"/>
      </p:ext>
    </p:extLst>
  </p:cSld>
  <p:clrMapOvr>
    <a:masterClrMapping/>
  </p:clrMapOvr>
  <mc:AlternateContent xmlns:mc="http://schemas.openxmlformats.org/markup-compatibility/2006" xmlns:p14="http://schemas.microsoft.com/office/powerpoint/2010/main">
    <mc:Choice Requires="p14">
      <p:transition spd="slow" p14:dur="2000" advTm="17354"/>
    </mc:Choice>
    <mc:Fallback xmlns="">
      <p:transition spd="slow" advTm="17354"/>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42900" y="277218"/>
            <a:ext cx="6172200" cy="521174"/>
          </a:xfrm>
        </p:spPr>
        <p:txBody>
          <a:bodyPr anchor="t">
            <a:noAutofit/>
          </a:bodyPr>
          <a:lstStyle/>
          <a:p>
            <a:pPr algn="ctr"/>
            <a:r>
              <a:rPr lang="en-US" dirty="0">
                <a:latin typeface="Times New Roman" panose="02020603050405020304" pitchFamily="18" charset="0"/>
                <a:cs typeface="Times New Roman" panose="02020603050405020304" pitchFamily="18" charset="0"/>
              </a:rPr>
              <a:t>School of Law</a:t>
            </a:r>
          </a:p>
        </p:txBody>
      </p:sp>
      <p:sp>
        <p:nvSpPr>
          <p:cNvPr id="11" name="Content Placeholder 2"/>
          <p:cNvSpPr>
            <a:spLocks noGrp="1"/>
          </p:cNvSpPr>
          <p:nvPr>
            <p:ph sz="quarter" idx="1"/>
          </p:nvPr>
        </p:nvSpPr>
        <p:spPr>
          <a:xfrm>
            <a:off x="150124" y="947932"/>
            <a:ext cx="6585046" cy="3630890"/>
          </a:xfrm>
        </p:spPr>
        <p:txBody>
          <a:bodyPr>
            <a:noAutofit/>
          </a:bodyPr>
          <a:lstStyle/>
          <a:p>
            <a:pPr marR="0" algn="just">
              <a:spcBef>
                <a:spcPts val="0"/>
              </a:spcBef>
              <a:spcAft>
                <a:spcPts val="0"/>
              </a:spcAft>
            </a:pPr>
            <a:r>
              <a:rPr lang="en-US" sz="1600" dirty="0" smtClean="0">
                <a:solidFill>
                  <a:srgbClr val="212121"/>
                </a:solidFill>
                <a:latin typeface="Times New Roman" panose="02020603050405020304" pitchFamily="18" charset="0"/>
                <a:ea typeface="Times New Roman" panose="02020603050405020304" pitchFamily="18" charset="0"/>
                <a:cs typeface="Times New Roman" panose="02020603050405020304" pitchFamily="18" charset="0"/>
              </a:rPr>
              <a:t>Detroit Mercy Law had the second highest pass rate in the state for the February 2018 Bar Exam.</a:t>
            </a:r>
            <a:endParaRPr lang="en-US" sz="1600" dirty="0" smtClean="0">
              <a:latin typeface="Calibri" panose="020F0502020204030204" pitchFamily="34" charset="0"/>
              <a:ea typeface="Calibri" panose="020F0502020204030204" pitchFamily="34" charset="0"/>
              <a:cs typeface="Times New Roman" panose="02020603050405020304" pitchFamily="18" charset="0"/>
            </a:endParaRPr>
          </a:p>
          <a:p>
            <a:pPr marL="0" marR="0" indent="0" algn="just">
              <a:spcBef>
                <a:spcPts val="0"/>
              </a:spcBef>
              <a:spcAft>
                <a:spcPts val="0"/>
              </a:spcAft>
              <a:buNone/>
            </a:pPr>
            <a:endParaRPr lang="en-US" sz="1600" dirty="0" smtClean="0">
              <a:latin typeface="Calibri" panose="020F0502020204030204" pitchFamily="34" charset="0"/>
              <a:ea typeface="Calibri" panose="020F0502020204030204" pitchFamily="34" charset="0"/>
              <a:cs typeface="Times New Roman" panose="02020603050405020304" pitchFamily="18" charset="0"/>
            </a:endParaRPr>
          </a:p>
          <a:p>
            <a:pPr marR="0" algn="just">
              <a:spcBef>
                <a:spcPts val="0"/>
              </a:spcBef>
              <a:spcAft>
                <a:spcPts val="0"/>
              </a:spcAft>
            </a:pPr>
            <a:r>
              <a:rPr lang="en-US" sz="1600" dirty="0" smtClean="0">
                <a:solidFill>
                  <a:srgbClr val="212121"/>
                </a:solidFill>
                <a:latin typeface="Times New Roman" panose="02020603050405020304" pitchFamily="18" charset="0"/>
                <a:ea typeface="Times New Roman" panose="02020603050405020304" pitchFamily="18" charset="0"/>
                <a:cs typeface="Times New Roman" panose="02020603050405020304" pitchFamily="18" charset="0"/>
              </a:rPr>
              <a:t>90% of the law school’s 2017 graduates were employed within 10 months of graduation in legal and professional positions.</a:t>
            </a:r>
            <a:endParaRPr lang="en-US" sz="1600" dirty="0" smtClean="0">
              <a:latin typeface="Calibri" panose="020F0502020204030204" pitchFamily="34" charset="0"/>
              <a:ea typeface="Calibri" panose="020F0502020204030204" pitchFamily="34" charset="0"/>
              <a:cs typeface="Times New Roman" panose="02020603050405020304" pitchFamily="18" charset="0"/>
            </a:endParaRPr>
          </a:p>
          <a:p>
            <a:pPr marL="320040" marR="0" indent="-457200" algn="just">
              <a:spcBef>
                <a:spcPts val="0"/>
              </a:spcBef>
              <a:spcAft>
                <a:spcPts val="0"/>
              </a:spcAft>
            </a:pPr>
            <a:endParaRPr lang="en-US" sz="1600" dirty="0" smtClean="0">
              <a:latin typeface="Calibri" panose="020F0502020204030204" pitchFamily="34" charset="0"/>
              <a:ea typeface="Calibri" panose="020F0502020204030204" pitchFamily="34" charset="0"/>
              <a:cs typeface="Times New Roman" panose="02020603050405020304" pitchFamily="18" charset="0"/>
            </a:endParaRPr>
          </a:p>
          <a:p>
            <a:pPr marR="0" algn="just">
              <a:spcBef>
                <a:spcPts val="0"/>
              </a:spcBef>
              <a:spcAft>
                <a:spcPts val="0"/>
              </a:spcAft>
            </a:pPr>
            <a:r>
              <a:rPr lang="en-US" sz="1600" dirty="0" smtClean="0">
                <a:solidFill>
                  <a:srgbClr val="212121"/>
                </a:solidFill>
                <a:latin typeface="Times New Roman" panose="02020603050405020304" pitchFamily="18" charset="0"/>
                <a:ea typeface="Times New Roman" panose="02020603050405020304" pitchFamily="18" charset="0"/>
                <a:cs typeface="Times New Roman" panose="02020603050405020304" pitchFamily="18" charset="0"/>
              </a:rPr>
              <a:t>The law school will offer a new online, non-JD Certificate in Law focused on Intellectual Property (having received approval from the Higher Learning Commissions and the American Bar Association) developed specifically to address the increasing demands on individuals and organizations to safeguard their IP assets such as inventions, marks, technological innovations and artistic works. More information is available at </a:t>
            </a:r>
            <a:r>
              <a:rPr lang="en-US" sz="1600" dirty="0" smtClean="0">
                <a:solidFill>
                  <a:srgbClr val="212121"/>
                </a:solidFill>
                <a:latin typeface="Times New Roman" panose="02020603050405020304" pitchFamily="18" charset="0"/>
                <a:ea typeface="Times New Roman" panose="02020603050405020304" pitchFamily="18" charset="0"/>
                <a:cs typeface="Times New Roman" panose="02020603050405020304" pitchFamily="18" charset="0"/>
                <a:hlinkClick r:id="rId3"/>
              </a:rPr>
              <a:t>http://law.udmercy.edu/academics/non-jd-certificate-program/</a:t>
            </a:r>
            <a:r>
              <a:rPr lang="en-US" sz="1600" dirty="0" smtClean="0">
                <a:solidFill>
                  <a:srgbClr val="212121"/>
                </a:solidFill>
                <a:latin typeface="Times New Roman" panose="02020603050405020304" pitchFamily="18" charset="0"/>
                <a:ea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9567699"/>
      </p:ext>
    </p:extLst>
  </p:cSld>
  <p:clrMapOvr>
    <a:masterClrMapping/>
  </p:clrMapOvr>
  <mc:AlternateContent xmlns:mc="http://schemas.openxmlformats.org/markup-compatibility/2006" xmlns:p14="http://schemas.microsoft.com/office/powerpoint/2010/main">
    <mc:Choice Requires="p14">
      <p:transition spd="slow" p14:dur="2000" advTm="11933"/>
    </mc:Choice>
    <mc:Fallback xmlns="">
      <p:transition spd="slow" advTm="11933"/>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42900" y="261866"/>
            <a:ext cx="6172200" cy="625238"/>
          </a:xfrm>
        </p:spPr>
        <p:txBody>
          <a:bodyPr anchor="t">
            <a:normAutofit/>
          </a:bodyPr>
          <a:lstStyle/>
          <a:p>
            <a:pPr algn="ctr"/>
            <a:r>
              <a:rPr lang="en-US" dirty="0">
                <a:latin typeface="Times New Roman" panose="02020603050405020304" pitchFamily="18" charset="0"/>
                <a:cs typeface="Times New Roman" panose="02020603050405020304" pitchFamily="18" charset="0"/>
              </a:rPr>
              <a:t>College of Liberal Arts &amp; Education</a:t>
            </a:r>
          </a:p>
        </p:txBody>
      </p:sp>
      <p:sp>
        <p:nvSpPr>
          <p:cNvPr id="11" name="Content Placeholder 2"/>
          <p:cNvSpPr>
            <a:spLocks noGrp="1"/>
          </p:cNvSpPr>
          <p:nvPr>
            <p:ph type="body" sz="half" idx="4294967295"/>
          </p:nvPr>
        </p:nvSpPr>
        <p:spPr>
          <a:xfrm>
            <a:off x="0" y="1600200"/>
            <a:ext cx="1604963" cy="3181350"/>
          </a:xfrm>
        </p:spPr>
        <p:txBody>
          <a:bodyPr>
            <a:normAutofit/>
          </a:bodyPr>
          <a:lstStyle/>
          <a:p>
            <a:pPr algn="just"/>
            <a:endParaRPr lang="en-US" dirty="0" smtClean="0">
              <a:latin typeface="Times New Roman" panose="02020603050405020304" pitchFamily="18" charset="0"/>
              <a:cs typeface="Times New Roman" panose="02020603050405020304" pitchFamily="18" charset="0"/>
            </a:endParaRPr>
          </a:p>
          <a:p>
            <a:pPr algn="just"/>
            <a:endParaRPr lang="en-US" dirty="0" smtClean="0">
              <a:latin typeface="Times New Roman" panose="02020603050405020304" pitchFamily="18" charset="0"/>
              <a:cs typeface="Times New Roman" panose="02020603050405020304" pitchFamily="18" charset="0"/>
            </a:endParaRPr>
          </a:p>
          <a:p>
            <a:pPr algn="just"/>
            <a:endParaRPr lang="en-US" dirty="0">
              <a:latin typeface="Times New Roman" panose="02020603050405020304" pitchFamily="18" charset="0"/>
              <a:cs typeface="Times New Roman" panose="02020603050405020304" pitchFamily="18" charset="0"/>
            </a:endParaRPr>
          </a:p>
        </p:txBody>
      </p:sp>
      <p:sp>
        <p:nvSpPr>
          <p:cNvPr id="2" name="Content Placeholder 1"/>
          <p:cNvSpPr>
            <a:spLocks noGrp="1"/>
          </p:cNvSpPr>
          <p:nvPr>
            <p:ph idx="1"/>
          </p:nvPr>
        </p:nvSpPr>
        <p:spPr>
          <a:xfrm>
            <a:off x="112594" y="940559"/>
            <a:ext cx="6632812" cy="3385782"/>
          </a:xfrm>
        </p:spPr>
        <p:txBody>
          <a:bodyPr>
            <a:normAutofit fontScale="92500" lnSpcReduction="10000"/>
          </a:bodyPr>
          <a:lstStyle/>
          <a:p>
            <a:pPr algn="just"/>
            <a:r>
              <a:rPr lang="en-US" dirty="0">
                <a:latin typeface="Times New Roman" panose="02020603050405020304" pitchFamily="18" charset="0"/>
                <a:cs typeface="Times New Roman" panose="02020603050405020304" pitchFamily="18" charset="0"/>
              </a:rPr>
              <a:t>Completion of the first active learning classroom that facilitates collaboration and group work with three easily </a:t>
            </a:r>
            <a:r>
              <a:rPr lang="en-US" dirty="0" err="1">
                <a:latin typeface="Times New Roman" panose="02020603050405020304" pitchFamily="18" charset="0"/>
                <a:cs typeface="Times New Roman" panose="02020603050405020304" pitchFamily="18" charset="0"/>
              </a:rPr>
              <a:t>rearrangeable</a:t>
            </a:r>
            <a:r>
              <a:rPr lang="en-US" dirty="0">
                <a:latin typeface="Times New Roman" panose="02020603050405020304" pitchFamily="18" charset="0"/>
                <a:cs typeface="Times New Roman" panose="02020603050405020304" pitchFamily="18" charset="0"/>
              </a:rPr>
              <a:t> desks, 144 square feet of write-on glass boards and three screens. Made possible by a generous gift </a:t>
            </a:r>
            <a:r>
              <a:rPr lang="en-US" dirty="0" smtClean="0">
                <a:latin typeface="Times New Roman" panose="02020603050405020304" pitchFamily="18" charset="0"/>
                <a:cs typeface="Times New Roman" panose="02020603050405020304" pitchFamily="18" charset="0"/>
              </a:rPr>
              <a:t>from </a:t>
            </a:r>
            <a:r>
              <a:rPr lang="en-US" dirty="0">
                <a:latin typeface="Times New Roman" panose="02020603050405020304" pitchFamily="18" charset="0"/>
                <a:cs typeface="Times New Roman" panose="02020603050405020304" pitchFamily="18" charset="0"/>
              </a:rPr>
              <a:t>Jamie and Robert </a:t>
            </a:r>
            <a:r>
              <a:rPr lang="en-US" dirty="0" err="1" smtClean="0">
                <a:latin typeface="Times New Roman" panose="02020603050405020304" pitchFamily="18" charset="0"/>
                <a:cs typeface="Times New Roman" panose="02020603050405020304" pitchFamily="18" charset="0"/>
              </a:rPr>
              <a:t>Dylenski</a:t>
            </a:r>
            <a:r>
              <a:rPr lang="en-US" dirty="0" smtClean="0">
                <a:latin typeface="Times New Roman" panose="02020603050405020304" pitchFamily="18" charset="0"/>
                <a:cs typeface="Times New Roman" panose="02020603050405020304" pitchFamily="18" charset="0"/>
              </a:rPr>
              <a:t>.</a:t>
            </a:r>
          </a:p>
          <a:p>
            <a:pPr marL="0" indent="0" algn="just">
              <a:buNone/>
            </a:pPr>
            <a:endParaRPr lang="en-US" dirty="0">
              <a:latin typeface="Times New Roman" panose="02020603050405020304" pitchFamily="18" charset="0"/>
              <a:cs typeface="Times New Roman" panose="02020603050405020304" pitchFamily="18" charset="0"/>
            </a:endParaRPr>
          </a:p>
          <a:p>
            <a:pPr algn="just"/>
            <a:r>
              <a:rPr lang="en-US" dirty="0" smtClean="0">
                <a:latin typeface="Times New Roman" panose="02020603050405020304" pitchFamily="18" charset="0"/>
                <a:cs typeface="Times New Roman" panose="02020603050405020304" pitchFamily="18" charset="0"/>
              </a:rPr>
              <a:t>Three </a:t>
            </a:r>
            <a:r>
              <a:rPr lang="en-US" dirty="0">
                <a:latin typeface="Times New Roman" panose="02020603050405020304" pitchFamily="18" charset="0"/>
                <a:cs typeface="Times New Roman" panose="02020603050405020304" pitchFamily="18" charset="0"/>
              </a:rPr>
              <a:t>successful study-away summer programs: The Civil Rights Movement travel course through Alabama, Mississippi and Tennessee (led by Professors Finkenbine and Sumner), New York City theater program (led by Prof. Greg </a:t>
            </a:r>
            <a:r>
              <a:rPr lang="en-US" dirty="0" err="1">
                <a:latin typeface="Times New Roman" panose="02020603050405020304" pitchFamily="18" charset="0"/>
                <a:cs typeface="Times New Roman" panose="02020603050405020304" pitchFamily="18" charset="0"/>
              </a:rPr>
              <a:t>Grobis</a:t>
            </a:r>
            <a:r>
              <a:rPr lang="en-US" dirty="0">
                <a:latin typeface="Times New Roman" panose="02020603050405020304" pitchFamily="18" charset="0"/>
                <a:cs typeface="Times New Roman" panose="02020603050405020304" pitchFamily="18" charset="0"/>
              </a:rPr>
              <a:t>), and five-week Fulbright experience in Brazil (led by Lara Wasner</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pPr algn="just"/>
            <a:endParaRPr lang="en-US" dirty="0" smtClean="0">
              <a:latin typeface="Times New Roman" panose="02020603050405020304" pitchFamily="18" charset="0"/>
              <a:cs typeface="Times New Roman" panose="02020603050405020304" pitchFamily="18" charset="0"/>
            </a:endParaRPr>
          </a:p>
          <a:p>
            <a:pPr algn="just"/>
            <a:r>
              <a:rPr lang="en-US" dirty="0" smtClean="0">
                <a:latin typeface="Times New Roman" panose="02020603050405020304" pitchFamily="18" charset="0"/>
                <a:cs typeface="Times New Roman" panose="02020603050405020304" pitchFamily="18" charset="0"/>
              </a:rPr>
              <a:t>Receipt </a:t>
            </a:r>
            <a:r>
              <a:rPr lang="en-US" dirty="0">
                <a:latin typeface="Times New Roman" panose="02020603050405020304" pitchFamily="18" charset="0"/>
                <a:cs typeface="Times New Roman" panose="02020603050405020304" pitchFamily="18" charset="0"/>
              </a:rPr>
              <a:t>of national accreditation for the Social Work program for a maximum term of seven-years with no deficiencies or </a:t>
            </a:r>
            <a:r>
              <a:rPr lang="en-US" dirty="0" smtClean="0">
                <a:latin typeface="Times New Roman" panose="02020603050405020304" pitchFamily="18" charset="0"/>
                <a:cs typeface="Times New Roman" panose="02020603050405020304" pitchFamily="18" charset="0"/>
              </a:rPr>
              <a:t>suggestions.</a:t>
            </a:r>
            <a:endParaRPr lang="en-US" dirty="0">
              <a:latin typeface="Times New Roman" panose="02020603050405020304" pitchFamily="18" charset="0"/>
              <a:cs typeface="Times New Roman" panose="02020603050405020304" pitchFamily="18" charset="0"/>
            </a:endParaRPr>
          </a:p>
          <a:p>
            <a:pPr algn="just"/>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7035823"/>
      </p:ext>
    </p:extLst>
  </p:cSld>
  <p:clrMapOvr>
    <a:masterClrMapping/>
  </p:clrMapOvr>
  <mc:AlternateContent xmlns:mc="http://schemas.openxmlformats.org/markup-compatibility/2006" xmlns:p14="http://schemas.microsoft.com/office/powerpoint/2010/main">
    <mc:Choice Requires="p14">
      <p:transition spd="slow" p14:dur="2000" advTm="14255"/>
    </mc:Choice>
    <mc:Fallback xmlns="">
      <p:transition spd="slow" advTm="14255"/>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DM_Theme">
  <a:themeElements>
    <a:clrScheme name="UDM Theme">
      <a:dk1>
        <a:srgbClr val="444444"/>
      </a:dk1>
      <a:lt1>
        <a:sysClr val="window" lastClr="FFFFFF"/>
      </a:lt1>
      <a:dk2>
        <a:srgbClr val="00529B"/>
      </a:dk2>
      <a:lt2>
        <a:srgbClr val="EEECE1"/>
      </a:lt2>
      <a:accent1>
        <a:srgbClr val="4F81BD"/>
      </a:accent1>
      <a:accent2>
        <a:srgbClr val="FF3A3E"/>
      </a:accent2>
      <a:accent3>
        <a:srgbClr val="009900"/>
      </a:accent3>
      <a:accent4>
        <a:srgbClr val="9900CC"/>
      </a:accent4>
      <a:accent5>
        <a:srgbClr val="0000FF"/>
      </a:accent5>
      <a:accent6>
        <a:srgbClr val="FF9900"/>
      </a:accent6>
      <a:hlink>
        <a:srgbClr val="FFC000"/>
      </a:hlink>
      <a:folHlink>
        <a:srgbClr val="C00000"/>
      </a:folHlink>
    </a:clrScheme>
    <a:fontScheme name="UDM Fonts">
      <a:majorFont>
        <a:latin typeface="Segoe UI"/>
        <a:ea typeface=""/>
        <a:cs typeface=""/>
      </a:majorFont>
      <a:minorFont>
        <a:latin typeface="Malgun Gothic"/>
        <a:ea typeface=""/>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extLst>
    <a:ext uri="{05A4C25C-085E-4340-85A3-A5531E510DB2}">
      <thm15:themeFamily xmlns:thm15="http://schemas.microsoft.com/office/thememl/2012/main" name="UDM Theme Square" id="{B0B95D28-3488-404E-ACA1-5409F63813BD}" vid="{086B3116-1F47-47C7-A1AF-0477AE539E7B}"/>
    </a:ext>
  </a:extLst>
</a:theme>
</file>

<file path=ppt/theme/theme2.xml><?xml version="1.0" encoding="utf-8"?>
<a:theme xmlns:a="http://schemas.openxmlformats.org/drawingml/2006/main" name="1_UDM_Theme">
  <a:themeElements>
    <a:clrScheme name="UDM Theme">
      <a:dk1>
        <a:srgbClr val="444444"/>
      </a:dk1>
      <a:lt1>
        <a:sysClr val="window" lastClr="FFFFFF"/>
      </a:lt1>
      <a:dk2>
        <a:srgbClr val="00529B"/>
      </a:dk2>
      <a:lt2>
        <a:srgbClr val="EEECE1"/>
      </a:lt2>
      <a:accent1>
        <a:srgbClr val="4F81BD"/>
      </a:accent1>
      <a:accent2>
        <a:srgbClr val="FF3A3E"/>
      </a:accent2>
      <a:accent3>
        <a:srgbClr val="009900"/>
      </a:accent3>
      <a:accent4>
        <a:srgbClr val="9900CC"/>
      </a:accent4>
      <a:accent5>
        <a:srgbClr val="0000FF"/>
      </a:accent5>
      <a:accent6>
        <a:srgbClr val="FF9900"/>
      </a:accent6>
      <a:hlink>
        <a:srgbClr val="FFC000"/>
      </a:hlink>
      <a:folHlink>
        <a:srgbClr val="C00000"/>
      </a:folHlink>
    </a:clrScheme>
    <a:fontScheme name="UDM Fonts">
      <a:majorFont>
        <a:latin typeface="Segoe UI"/>
        <a:ea typeface=""/>
        <a:cs typeface=""/>
      </a:majorFont>
      <a:minorFont>
        <a:latin typeface="Malgun Gothic"/>
        <a:ea typeface=""/>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extLst>
    <a:ext uri="{05A4C25C-085E-4340-85A3-A5531E510DB2}">
      <thm15:themeFamily xmlns:thm15="http://schemas.microsoft.com/office/thememl/2012/main" name="UDM Theme Square" id="{B0B95D28-3488-404E-ACA1-5409F63813BD}" vid="{086B3116-1F47-47C7-A1AF-0477AE539E7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UDM_Theme.thmx</Template>
  <TotalTime>4167</TotalTime>
  <Words>3416</Words>
  <Application>Microsoft Office PowerPoint</Application>
  <PresentationFormat>Custom</PresentationFormat>
  <Paragraphs>167</Paragraphs>
  <Slides>61</Slides>
  <Notes>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61</vt:i4>
      </vt:variant>
    </vt:vector>
  </HeadingPairs>
  <TitlesOfParts>
    <vt:vector size="69" baseType="lpstr">
      <vt:lpstr>Malgun Gothic</vt:lpstr>
      <vt:lpstr>Arial</vt:lpstr>
      <vt:lpstr>Calibri</vt:lpstr>
      <vt:lpstr>Segoe UI</vt:lpstr>
      <vt:lpstr>Segoe UI Light</vt:lpstr>
      <vt:lpstr>Times New Roman</vt:lpstr>
      <vt:lpstr>UDM_Theme</vt:lpstr>
      <vt:lpstr>1_UDM_Theme</vt:lpstr>
      <vt:lpstr>University of  Detroit Mercy </vt:lpstr>
      <vt:lpstr>Accomplishments of  Schools/Colleges/Units</vt:lpstr>
      <vt:lpstr>School of Architecture</vt:lpstr>
      <vt:lpstr>College of Business Administration</vt:lpstr>
      <vt:lpstr>School of Dentistry</vt:lpstr>
      <vt:lpstr>College of Engineering &amp; Science </vt:lpstr>
      <vt:lpstr>College of Health Professions/ McAuley School of Nursing</vt:lpstr>
      <vt:lpstr>School of Law</vt:lpstr>
      <vt:lpstr>College of Liberal Arts &amp; Education</vt:lpstr>
      <vt:lpstr>University Libraries and Instructional Technology </vt:lpstr>
      <vt:lpstr>Institute for Leadership and Service</vt:lpstr>
      <vt:lpstr>Institute for Leadership and Service</vt:lpstr>
      <vt:lpstr>TRIO Student Support Services</vt:lpstr>
      <vt:lpstr>TRIO Upward Bound </vt:lpstr>
      <vt:lpstr>Athletics</vt:lpstr>
      <vt:lpstr>Facility updates</vt:lpstr>
      <vt:lpstr>Library Renovation</vt:lpstr>
      <vt:lpstr>PowerPoint Presentation</vt:lpstr>
      <vt:lpstr>Briggs 105</vt:lpstr>
      <vt:lpstr>PowerPoint Presentation</vt:lpstr>
      <vt:lpstr>PowerPoint Presentation</vt:lpstr>
      <vt:lpstr>Assistive Technologies Lab</vt:lpstr>
      <vt:lpstr>Assistive Technologies Lab</vt:lpstr>
      <vt:lpstr>PowerPoint Presentation</vt:lpstr>
      <vt:lpstr>Engineering Room 140</vt:lpstr>
      <vt:lpstr>PowerPoint Presentation</vt:lpstr>
      <vt:lpstr>PowerPoint Presentation</vt:lpstr>
      <vt:lpstr>Engineering Center for Innovation</vt:lpstr>
      <vt:lpstr>PowerPoint Presentation</vt:lpstr>
      <vt:lpstr>PowerPoint Presentation</vt:lpstr>
      <vt:lpstr>Engineering 1st Floor Corridor and  Lobby Renovation</vt:lpstr>
      <vt:lpstr>PowerPoint Presentation</vt:lpstr>
      <vt:lpstr>PowerPoint Presentation</vt:lpstr>
      <vt:lpstr>Men’s Basketball Locker Room</vt:lpstr>
      <vt:lpstr>PowerPoint Presentation</vt:lpstr>
      <vt:lpstr>PowerPoint Presentation</vt:lpstr>
      <vt:lpstr>North Quad Bathrooms</vt:lpstr>
      <vt:lpstr>PowerPoint Presentation</vt:lpstr>
      <vt:lpstr>PowerPoint Presentation</vt:lpstr>
      <vt:lpstr>Poblanos</vt:lpstr>
      <vt:lpstr>PowerPoint Presentation</vt:lpstr>
      <vt:lpstr>PowerPoint Presentation</vt:lpstr>
      <vt:lpstr>Facilities Storage Building</vt:lpstr>
      <vt:lpstr>PowerPoint Presentation</vt:lpstr>
      <vt:lpstr>PowerPoint Presentation</vt:lpstr>
      <vt:lpstr>Main Campus Central Parking Lot</vt:lpstr>
      <vt:lpstr>PowerPoint Presentation</vt:lpstr>
      <vt:lpstr>PowerPoint Presentation</vt:lpstr>
      <vt:lpstr>School of Dentistry Atrium</vt:lpstr>
      <vt:lpstr>PowerPoint Presentation</vt:lpstr>
      <vt:lpstr>PowerPoint Presentation</vt:lpstr>
      <vt:lpstr>PowerPoint Presentation</vt:lpstr>
      <vt:lpstr>School of Dentistry Faculty Practice</vt:lpstr>
      <vt:lpstr>Faculty Practice</vt:lpstr>
      <vt:lpstr>PowerPoint Presentation</vt:lpstr>
      <vt:lpstr>School of Dentistry IT Service Center</vt:lpstr>
      <vt:lpstr>PowerPoint Presentation</vt:lpstr>
      <vt:lpstr>The Live6  Alliance HomeBase</vt:lpstr>
      <vt:lpstr>PowerPoint Presentation</vt:lpstr>
      <vt:lpstr>PowerPoint Presentation</vt:lpstr>
      <vt:lpstr>PowerPoint Presentation</vt:lpstr>
    </vt:vector>
  </TitlesOfParts>
  <Company>udm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udm udm</dc:creator>
  <cp:lastModifiedBy>Cassandra Wadley</cp:lastModifiedBy>
  <cp:revision>167</cp:revision>
  <cp:lastPrinted>2017-07-12T16:24:39Z</cp:lastPrinted>
  <dcterms:created xsi:type="dcterms:W3CDTF">2016-09-29T19:14:45Z</dcterms:created>
  <dcterms:modified xsi:type="dcterms:W3CDTF">2018-08-15T23:21:32Z</dcterms:modified>
</cp:coreProperties>
</file>